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0"/>
  </p:notesMasterIdLst>
  <p:sldIdLst>
    <p:sldId id="256" r:id="rId2"/>
    <p:sldId id="265" r:id="rId3"/>
    <p:sldId id="258" r:id="rId4"/>
    <p:sldId id="263" r:id="rId5"/>
    <p:sldId id="259" r:id="rId6"/>
    <p:sldId id="264" r:id="rId7"/>
    <p:sldId id="260" r:id="rId8"/>
    <p:sldId id="257" r:id="rId9"/>
    <p:sldId id="273" r:id="rId10"/>
    <p:sldId id="261" r:id="rId11"/>
    <p:sldId id="267" r:id="rId12"/>
    <p:sldId id="268" r:id="rId13"/>
    <p:sldId id="272" r:id="rId14"/>
    <p:sldId id="269" r:id="rId15"/>
    <p:sldId id="271" r:id="rId16"/>
    <p:sldId id="262" r:id="rId17"/>
    <p:sldId id="266"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362" autoAdjust="0"/>
  </p:normalViewPr>
  <p:slideViewPr>
    <p:cSldViewPr>
      <p:cViewPr varScale="1">
        <p:scale>
          <a:sx n="59" d="100"/>
          <a:sy n="59" d="100"/>
        </p:scale>
        <p:origin x="-168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88CB18-4BFD-412E-9264-0355CA4C2A53}" type="datetimeFigureOut">
              <a:rPr lang="en-US" smtClean="0"/>
              <a:pPr/>
              <a:t>6/30/2014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3E4915-EE5D-45D5-BC29-AB3AFF89BE9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Various</a:t>
            </a:r>
            <a:r>
              <a:rPr lang="en-US" baseline="0" dirty="0" smtClean="0"/>
              <a:t> forms of Church Documents: Encyclicals, Apostolic Letters, Constitutions, Exhortations , etc. </a:t>
            </a:r>
          </a:p>
          <a:p>
            <a:r>
              <a:rPr lang="en-US" baseline="0" dirty="0" smtClean="0"/>
              <a:t>Many of the documents that constitute the body of CST are encyclicals, which are letters of the Pope meant to teach in matters of faith and morals.  Out of the many encyclicals, some are considered Social Encyclicals, as they specifically address economic and social realities.  For example, Pope Benedict XVI wrote 3 encyclicals, 1 is considered a social encyclical, </a:t>
            </a:r>
            <a:r>
              <a:rPr lang="en-US" i="1" baseline="0" dirty="0" smtClean="0"/>
              <a:t>Caritas In </a:t>
            </a:r>
            <a:r>
              <a:rPr lang="en-US" i="1" baseline="0" dirty="0" err="1" smtClean="0"/>
              <a:t>Veritate</a:t>
            </a:r>
            <a:r>
              <a:rPr lang="en-US" i="1" baseline="0" dirty="0" smtClean="0"/>
              <a:t> (2009)</a:t>
            </a:r>
            <a:r>
              <a:rPr lang="en-US" baseline="0" dirty="0" smtClean="0"/>
              <a:t>.  John </a:t>
            </a:r>
            <a:r>
              <a:rPr lang="en-US" baseline="0" dirty="0" err="1" smtClean="0"/>
              <a:t>Paull</a:t>
            </a:r>
            <a:r>
              <a:rPr lang="en-US" baseline="0" dirty="0" smtClean="0"/>
              <a:t> II wrote a total of 14 encyclicals, 3 are considered social encyclicals, </a:t>
            </a:r>
            <a:r>
              <a:rPr lang="pt-BR" sz="1200" i="1" kern="1200" baseline="0" dirty="0" smtClean="0">
                <a:solidFill>
                  <a:schemeClr val="tx1"/>
                </a:solidFill>
                <a:latin typeface="+mn-lt"/>
                <a:ea typeface="+mn-ea"/>
                <a:cs typeface="+mn-cs"/>
              </a:rPr>
              <a:t>Laborem exercens (1981), Sollicitudo rei socialis (1987), and Centesimus annus (1991). </a:t>
            </a:r>
            <a:r>
              <a:rPr lang="en-US" baseline="0" dirty="0" smtClean="0"/>
              <a:t>    </a:t>
            </a:r>
          </a:p>
          <a:p>
            <a:r>
              <a:rPr lang="en-US" baseline="0" dirty="0" smtClean="0"/>
              <a:t>Other writing belong to the body of CST besides the </a:t>
            </a:r>
            <a:r>
              <a:rPr lang="en-US" baseline="0" smtClean="0"/>
              <a:t>social encyclicals</a:t>
            </a:r>
            <a:endParaRPr lang="en-US" dirty="0"/>
          </a:p>
        </p:txBody>
      </p:sp>
      <p:sp>
        <p:nvSpPr>
          <p:cNvPr id="4" name="Slide Number Placeholder 3"/>
          <p:cNvSpPr>
            <a:spLocks noGrp="1"/>
          </p:cNvSpPr>
          <p:nvPr>
            <p:ph type="sldNum" sz="quarter" idx="10"/>
          </p:nvPr>
        </p:nvSpPr>
        <p:spPr/>
        <p:txBody>
          <a:bodyPr/>
          <a:lstStyle/>
          <a:p>
            <a:fld id="{EA3E4915-EE5D-45D5-BC29-AB3AFF89BE96}"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3E4915-EE5D-45D5-BC29-AB3AFF89BE96}"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3E4915-EE5D-45D5-BC29-AB3AFF89BE96}"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3E4915-EE5D-45D5-BC29-AB3AFF89BE96}"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Catholic</a:t>
            </a:r>
            <a:r>
              <a:rPr lang="en-US" baseline="0" dirty="0" smtClean="0"/>
              <a:t> Relief Services (CRS)- 100 countries </a:t>
            </a:r>
          </a:p>
          <a:p>
            <a:r>
              <a:rPr lang="en-US" i="1" baseline="0" dirty="0" smtClean="0"/>
              <a:t>Fair Trade Program</a:t>
            </a:r>
          </a:p>
          <a:p>
            <a:pPr>
              <a:buFont typeface="Arial" pitchFamily="34" charset="0"/>
              <a:buChar char="•"/>
            </a:pPr>
            <a:r>
              <a:rPr lang="en-US" i="0" baseline="0" dirty="0" smtClean="0"/>
              <a:t>Attempt to address the root of poverty</a:t>
            </a:r>
          </a:p>
          <a:p>
            <a:pPr>
              <a:buFont typeface="Arial" pitchFamily="34" charset="0"/>
              <a:buChar char="•"/>
            </a:pPr>
            <a:r>
              <a:rPr lang="en-US" i="0" baseline="0" dirty="0" smtClean="0"/>
              <a:t>Just wage</a:t>
            </a:r>
          </a:p>
          <a:p>
            <a:pPr>
              <a:buFont typeface="Arial" pitchFamily="34" charset="0"/>
              <a:buChar char="•"/>
            </a:pPr>
            <a:r>
              <a:rPr lang="en-US" i="0" baseline="0" dirty="0" smtClean="0"/>
              <a:t>Address exploitation caused by outsourcing </a:t>
            </a:r>
            <a:endParaRPr lang="en-US" i="0" dirty="0"/>
          </a:p>
        </p:txBody>
      </p:sp>
      <p:sp>
        <p:nvSpPr>
          <p:cNvPr id="4" name="Slide Number Placeholder 3"/>
          <p:cNvSpPr>
            <a:spLocks noGrp="1"/>
          </p:cNvSpPr>
          <p:nvPr>
            <p:ph type="sldNum" sz="quarter" idx="10"/>
          </p:nvPr>
        </p:nvSpPr>
        <p:spPr/>
        <p:txBody>
          <a:bodyPr/>
          <a:lstStyle/>
          <a:p>
            <a:fld id="{EA3E4915-EE5D-45D5-BC29-AB3AFF89BE96}" type="slidenum">
              <a:rPr lang="en-US" smtClean="0"/>
              <a:pPr/>
              <a:t>12</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3E4915-EE5D-45D5-BC29-AB3AFF89BE96}" type="slidenum">
              <a:rPr lang="en-US" smtClean="0"/>
              <a:pPr/>
              <a:t>13</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 We are becoming</a:t>
            </a:r>
            <a:r>
              <a:rPr lang="en-US" baseline="0" dirty="0" smtClean="0"/>
              <a:t> neighbors evermore, but are we becoming brothers/sisters?</a:t>
            </a:r>
          </a:p>
          <a:p>
            <a:pPr>
              <a:buFont typeface="Arial" pitchFamily="34" charset="0"/>
              <a:buChar char="•"/>
            </a:pPr>
            <a:r>
              <a:rPr lang="en-US" sz="1200" kern="1200" dirty="0" smtClean="0">
                <a:solidFill>
                  <a:schemeClr val="tx1"/>
                </a:solidFill>
                <a:latin typeface="+mn-lt"/>
                <a:ea typeface="+mn-ea"/>
                <a:cs typeface="+mn-cs"/>
              </a:rPr>
              <a:t>“The principal new feature has been the </a:t>
            </a:r>
            <a:r>
              <a:rPr lang="en-US" sz="1200" i="1" kern="1200" dirty="0" smtClean="0">
                <a:solidFill>
                  <a:schemeClr val="tx1"/>
                </a:solidFill>
                <a:latin typeface="+mn-lt"/>
                <a:ea typeface="+mn-ea"/>
                <a:cs typeface="+mn-cs"/>
              </a:rPr>
              <a:t>explosion of worldwide interdependence, commonly known as globalization.</a:t>
            </a:r>
          </a:p>
          <a:p>
            <a:r>
              <a:rPr lang="en-US" sz="1200" i="1" kern="1200" baseline="0" dirty="0" smtClean="0">
                <a:solidFill>
                  <a:schemeClr val="tx1"/>
                </a:solidFill>
                <a:latin typeface="+mn-lt"/>
                <a:ea typeface="+mn-ea"/>
                <a:cs typeface="+mn-cs"/>
              </a:rPr>
              <a:t>  </a:t>
            </a:r>
            <a:r>
              <a:rPr lang="it-IT" dirty="0" smtClean="0"/>
              <a:t>Benedict XVI. (2009). Caritas in Veritate. Vatican City: Libreria Editrice Vaticana.</a:t>
            </a:r>
          </a:p>
          <a:p>
            <a:pPr>
              <a:buFont typeface="Arial" pitchFamily="34" charset="0"/>
              <a:buChar char="•"/>
            </a:pPr>
            <a:endParaRPr lang="it-IT" dirty="0" smtClean="0"/>
          </a:p>
          <a:p>
            <a:endParaRPr lang="en-US" dirty="0"/>
          </a:p>
        </p:txBody>
      </p:sp>
      <p:sp>
        <p:nvSpPr>
          <p:cNvPr id="4" name="Slide Number Placeholder 3"/>
          <p:cNvSpPr>
            <a:spLocks noGrp="1"/>
          </p:cNvSpPr>
          <p:nvPr>
            <p:ph type="sldNum" sz="quarter" idx="10"/>
          </p:nvPr>
        </p:nvSpPr>
        <p:spPr/>
        <p:txBody>
          <a:bodyPr/>
          <a:lstStyle/>
          <a:p>
            <a:fld id="{EA3E4915-EE5D-45D5-BC29-AB3AFF89BE96}" type="slidenum">
              <a:rPr lang="en-US" smtClean="0"/>
              <a:pPr/>
              <a:t>14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3E4915-EE5D-45D5-BC29-AB3AFF89BE96}" type="slidenum">
              <a:rPr lang="en-US" smtClean="0"/>
              <a:pPr/>
              <a:t>15</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3E4915-EE5D-45D5-BC29-AB3AFF89BE96}"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CF04462A-F938-4EA1-864D-23F1C2343610}" type="datetimeFigureOut">
              <a:rPr lang="en-US" smtClean="0"/>
              <a:pPr/>
              <a:t>6/30/2014</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54FC329E-0132-4E03-AD62-0ED51C9F5EE5}"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F04462A-F938-4EA1-864D-23F1C2343610}" type="datetimeFigureOut">
              <a:rPr lang="en-US" smtClean="0"/>
              <a:pPr/>
              <a:t>6/30/2014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4FC329E-0132-4E03-AD62-0ED51C9F5EE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F04462A-F938-4EA1-864D-23F1C2343610}" type="datetimeFigureOut">
              <a:rPr lang="en-US" smtClean="0"/>
              <a:pPr/>
              <a:t>6/30/2014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4FC329E-0132-4E03-AD62-0ED51C9F5EE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F04462A-F938-4EA1-864D-23F1C2343610}" type="datetimeFigureOut">
              <a:rPr lang="en-US" smtClean="0"/>
              <a:pPr/>
              <a:t>6/30/2014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4FC329E-0132-4E03-AD62-0ED51C9F5EE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CF04462A-F938-4EA1-864D-23F1C2343610}" type="datetimeFigureOut">
              <a:rPr lang="en-US" smtClean="0"/>
              <a:pPr/>
              <a:t>6/30/2014</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54FC329E-0132-4E03-AD62-0ED51C9F5EE5}"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F04462A-F938-4EA1-864D-23F1C2343610}" type="datetimeFigureOut">
              <a:rPr lang="en-US" smtClean="0"/>
              <a:pPr/>
              <a:t>6/30/2014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54FC329E-0132-4E03-AD62-0ED51C9F5EE5}"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F04462A-F938-4EA1-864D-23F1C2343610}" type="datetimeFigureOut">
              <a:rPr lang="en-US" smtClean="0"/>
              <a:pPr/>
              <a:t>6/30/2014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54FC329E-0132-4E03-AD62-0ED51C9F5EE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F04462A-F938-4EA1-864D-23F1C2343610}" type="datetimeFigureOut">
              <a:rPr lang="en-US" smtClean="0"/>
              <a:pPr/>
              <a:t>6/30/2014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4FC329E-0132-4E03-AD62-0ED51C9F5EE5}"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F04462A-F938-4EA1-864D-23F1C2343610}" type="datetimeFigureOut">
              <a:rPr lang="en-US" smtClean="0"/>
              <a:pPr/>
              <a:t>6/30/2014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4FC329E-0132-4E03-AD62-0ED51C9F5EE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CF04462A-F938-4EA1-864D-23F1C2343610}" type="datetimeFigureOut">
              <a:rPr lang="en-US" smtClean="0"/>
              <a:pPr/>
              <a:t>6/30/2014</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54FC329E-0132-4E03-AD62-0ED51C9F5EE5}"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CF04462A-F938-4EA1-864D-23F1C2343610}" type="datetimeFigureOut">
              <a:rPr lang="en-US" smtClean="0"/>
              <a:pPr/>
              <a:t>6/30/2014</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54FC329E-0132-4E03-AD62-0ED51C9F5EE5}"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CF04462A-F938-4EA1-864D-23F1C2343610}" type="datetimeFigureOut">
              <a:rPr lang="en-US" smtClean="0"/>
              <a:pPr/>
              <a:t>6/30/2014</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54FC329E-0132-4E03-AD62-0ED51C9F5EE5}"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tel:609-847-3905" TargetMode="External"/><Relationship Id="rId2" Type="http://schemas.openxmlformats.org/officeDocument/2006/relationships/hyperlink" Target="https://votervoice.net/NJCC/home" TargetMode="External"/><Relationship Id="rId1" Type="http://schemas.openxmlformats.org/officeDocument/2006/relationships/slideLayout" Target="../slideLayouts/slideLayout2.xml"/><Relationship Id="rId4" Type="http://schemas.openxmlformats.org/officeDocument/2006/relationships/hyperlink" Target="tel:800-792-8630"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usccb.org/beliefs-and-teachings/what-we-believe/catholic-social-teaching/timeline-activity.cfm"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000" dirty="0" smtClean="0"/>
              <a:t>The Social Teaching </a:t>
            </a:r>
            <a:br>
              <a:rPr lang="en-US" sz="6000" dirty="0" smtClean="0"/>
            </a:br>
            <a:r>
              <a:rPr lang="en-US" sz="6000" dirty="0" smtClean="0"/>
              <a:t>of the Catholic Church</a:t>
            </a:r>
            <a:endParaRPr lang="en-US" sz="6000" dirty="0"/>
          </a:p>
        </p:txBody>
      </p:sp>
      <p:sp>
        <p:nvSpPr>
          <p:cNvPr id="3" name="Subtitle 2"/>
          <p:cNvSpPr>
            <a:spLocks noGrp="1"/>
          </p:cNvSpPr>
          <p:nvPr>
            <p:ph type="subTitle" idx="1"/>
          </p:nvPr>
        </p:nvSpPr>
        <p:spPr>
          <a:xfrm>
            <a:off x="685800" y="3886200"/>
            <a:ext cx="7924800" cy="1752600"/>
          </a:xfrm>
        </p:spPr>
        <p:txBody>
          <a:bodyPr/>
          <a:lstStyle/>
          <a:p>
            <a:r>
              <a:rPr lang="en-US" i="1" dirty="0" smtClean="0">
                <a:solidFill>
                  <a:schemeClr val="accent2">
                    <a:lumMod val="50000"/>
                  </a:schemeClr>
                </a:solidFill>
              </a:rPr>
              <a:t>Rerum</a:t>
            </a:r>
            <a:r>
              <a:rPr lang="en-US" i="1" dirty="0">
                <a:solidFill>
                  <a:schemeClr val="accent2">
                    <a:lumMod val="50000"/>
                  </a:schemeClr>
                </a:solidFill>
              </a:rPr>
              <a:t> </a:t>
            </a:r>
            <a:r>
              <a:rPr lang="en-US" i="1" dirty="0" smtClean="0">
                <a:solidFill>
                  <a:schemeClr val="accent2">
                    <a:lumMod val="50000"/>
                  </a:schemeClr>
                </a:solidFill>
              </a:rPr>
              <a:t>Novarum</a:t>
            </a:r>
            <a:r>
              <a:rPr lang="en-US" i="1" dirty="0">
                <a:solidFill>
                  <a:schemeClr val="accent2">
                    <a:lumMod val="50000"/>
                  </a:schemeClr>
                </a:solidFill>
              </a:rPr>
              <a:t> </a:t>
            </a:r>
            <a:r>
              <a:rPr lang="en-US" i="1" dirty="0" smtClean="0">
                <a:solidFill>
                  <a:schemeClr val="accent2">
                    <a:lumMod val="50000"/>
                  </a:schemeClr>
                </a:solidFill>
              </a:rPr>
              <a:t>through </a:t>
            </a:r>
          </a:p>
          <a:p>
            <a:r>
              <a:rPr lang="en-US" i="1" dirty="0" smtClean="0">
                <a:solidFill>
                  <a:schemeClr val="accent2">
                    <a:lumMod val="50000"/>
                  </a:schemeClr>
                </a:solidFill>
              </a:rPr>
              <a:t>Caritas In Veritate</a:t>
            </a:r>
            <a:endParaRPr lang="en-US" i="1" dirty="0">
              <a:solidFill>
                <a:schemeClr val="accent2">
                  <a:lumMod val="50000"/>
                </a:schemeClr>
              </a:solidFill>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Themes</a:t>
            </a:r>
            <a:endParaRPr lang="en-US" u="sng" dirty="0"/>
          </a:p>
        </p:txBody>
      </p:sp>
      <p:sp>
        <p:nvSpPr>
          <p:cNvPr id="3" name="Content Placeholder 2"/>
          <p:cNvSpPr>
            <a:spLocks noGrp="1"/>
          </p:cNvSpPr>
          <p:nvPr>
            <p:ph idx="1"/>
          </p:nvPr>
        </p:nvSpPr>
        <p:spPr/>
        <p:txBody>
          <a:bodyPr>
            <a:normAutofit fontScale="77500" lnSpcReduction="20000"/>
          </a:bodyPr>
          <a:lstStyle/>
          <a:p>
            <a:pPr algn="ctr">
              <a:buNone/>
            </a:pPr>
            <a:r>
              <a:rPr lang="en-US" sz="4700" b="1" u="sng" dirty="0" smtClean="0"/>
              <a:t>Sacredness of Human Life and the Dignity of the </a:t>
            </a:r>
          </a:p>
          <a:p>
            <a:pPr algn="ctr">
              <a:buNone/>
            </a:pPr>
            <a:r>
              <a:rPr lang="en-US" sz="4700" b="1" u="sng" dirty="0" smtClean="0"/>
              <a:t>Human Person</a:t>
            </a:r>
          </a:p>
          <a:p>
            <a:pPr>
              <a:buNone/>
            </a:pPr>
            <a:r>
              <a:rPr lang="en-US" dirty="0" smtClean="0"/>
              <a:t>   </a:t>
            </a:r>
          </a:p>
          <a:p>
            <a:pPr>
              <a:buNone/>
            </a:pPr>
            <a:r>
              <a:rPr lang="en-US" sz="3600" dirty="0" smtClean="0"/>
              <a:t>    - Intrinsic and Inviolable </a:t>
            </a:r>
          </a:p>
          <a:p>
            <a:pPr>
              <a:buNone/>
            </a:pPr>
            <a:r>
              <a:rPr lang="en-US" sz="3600" dirty="0" smtClean="0"/>
              <a:t>    - Created in the Image and Likeness of God,   </a:t>
            </a:r>
          </a:p>
          <a:p>
            <a:pPr>
              <a:buNone/>
            </a:pPr>
            <a:r>
              <a:rPr lang="en-US" sz="3600" dirty="0" smtClean="0"/>
              <a:t>       Redeemed by Jesus Christ, Destined for   </a:t>
            </a:r>
          </a:p>
          <a:p>
            <a:pPr>
              <a:buNone/>
            </a:pPr>
            <a:r>
              <a:rPr lang="en-US" sz="3600" dirty="0" smtClean="0"/>
              <a:t>       Beatitude</a:t>
            </a:r>
          </a:p>
          <a:p>
            <a:pPr>
              <a:buNone/>
            </a:pPr>
            <a:r>
              <a:rPr lang="en-US" sz="3600" dirty="0" smtClean="0"/>
              <a:t>    - Foundation of a moral vision for society</a:t>
            </a:r>
          </a:p>
          <a:p>
            <a:pPr>
              <a:buNone/>
            </a:pPr>
            <a:r>
              <a:rPr lang="en-US" sz="3600" dirty="0" smtClean="0"/>
              <a:t>    - Under direct attack: Abortion, Euthanasia, and </a:t>
            </a:r>
          </a:p>
          <a:p>
            <a:pPr>
              <a:buNone/>
            </a:pPr>
            <a:r>
              <a:rPr lang="en-US" sz="3600" dirty="0" smtClean="0"/>
              <a:t>       War</a:t>
            </a:r>
          </a:p>
          <a:p>
            <a:pPr>
              <a:buNone/>
            </a:pPr>
            <a:r>
              <a:rPr lang="en-US" dirty="0" smtClean="0"/>
              <a:t>   </a:t>
            </a:r>
            <a:endParaRPr lang="en-US" dirty="0"/>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Themes</a:t>
            </a:r>
            <a:endParaRPr lang="en-US" u="sng"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 “This teaching rests on one basic principle:  individual human beings are the foundation, the cause and the end of every  social institution. </a:t>
            </a:r>
          </a:p>
          <a:p>
            <a:pPr>
              <a:buNone/>
            </a:pPr>
            <a:r>
              <a:rPr lang="en-US" i="1" dirty="0" smtClean="0"/>
              <a:t>   (</a:t>
            </a:r>
            <a:r>
              <a:rPr lang="en-US" dirty="0" smtClean="0"/>
              <a:t>John XXIII, </a:t>
            </a:r>
            <a:r>
              <a:rPr lang="en-US" i="1" dirty="0" smtClean="0"/>
              <a:t>Mater et </a:t>
            </a:r>
            <a:r>
              <a:rPr lang="en-US" i="1" dirty="0" err="1" smtClean="0"/>
              <a:t>Magistra</a:t>
            </a:r>
            <a:r>
              <a:rPr lang="en-US" dirty="0" smtClean="0"/>
              <a:t>, #219)</a:t>
            </a:r>
          </a:p>
          <a:p>
            <a:pPr>
              <a:buNone/>
            </a:pPr>
            <a:endParaRPr lang="en-US" dirty="0" smtClean="0"/>
          </a:p>
          <a:p>
            <a:pPr>
              <a:buNone/>
            </a:pPr>
            <a:r>
              <a:rPr lang="en-US" dirty="0" smtClean="0"/>
              <a:t>     - Human persons are  willed by God; they are imprinted with God's image. Their dignity does not come  from the work they do, but from the persons they are.</a:t>
            </a:r>
            <a:endParaRPr lang="en-US" i="1" dirty="0" smtClean="0"/>
          </a:p>
          <a:p>
            <a:pPr>
              <a:buNone/>
            </a:pPr>
            <a:r>
              <a:rPr lang="en-US" i="1" dirty="0" smtClean="0"/>
              <a:t>   (</a:t>
            </a:r>
            <a:r>
              <a:rPr lang="en-US" dirty="0" smtClean="0"/>
              <a:t>John Paul II, </a:t>
            </a:r>
            <a:r>
              <a:rPr lang="en-US" i="1" dirty="0" err="1" smtClean="0"/>
              <a:t>Centesimus</a:t>
            </a:r>
            <a:r>
              <a:rPr lang="en-US" i="1" dirty="0" smtClean="0"/>
              <a:t> </a:t>
            </a:r>
            <a:r>
              <a:rPr lang="en-US" i="1" dirty="0" err="1" smtClean="0"/>
              <a:t>annus</a:t>
            </a:r>
            <a:r>
              <a:rPr lang="en-US" i="1" dirty="0" smtClean="0"/>
              <a:t>. </a:t>
            </a:r>
            <a:r>
              <a:rPr lang="en-US" dirty="0" smtClean="0"/>
              <a:t>#11)</a:t>
            </a:r>
            <a:endParaRPr lang="en-US" dirty="0"/>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Themes</a:t>
            </a:r>
            <a:endParaRPr lang="en-US" u="sng" dirty="0"/>
          </a:p>
        </p:txBody>
      </p:sp>
      <p:sp>
        <p:nvSpPr>
          <p:cNvPr id="3" name="Content Placeholder 2"/>
          <p:cNvSpPr>
            <a:spLocks noGrp="1"/>
          </p:cNvSpPr>
          <p:nvPr>
            <p:ph idx="1"/>
          </p:nvPr>
        </p:nvSpPr>
        <p:spPr/>
        <p:txBody>
          <a:bodyPr>
            <a:normAutofit lnSpcReduction="10000"/>
          </a:bodyPr>
          <a:lstStyle/>
          <a:p>
            <a:pPr algn="ctr">
              <a:buNone/>
            </a:pPr>
            <a:r>
              <a:rPr lang="en-US" sz="3600" b="1" u="sng" dirty="0" smtClean="0"/>
              <a:t>Solidarity</a:t>
            </a:r>
            <a:r>
              <a:rPr lang="en-US" sz="4000" dirty="0" smtClean="0"/>
              <a:t> </a:t>
            </a:r>
          </a:p>
          <a:p>
            <a:pPr>
              <a:buNone/>
            </a:pPr>
            <a:r>
              <a:rPr lang="en-US" sz="2800" dirty="0" smtClean="0"/>
              <a:t>     - We are one human family despite national, racial, ethnic, economic, and ideological differences.  </a:t>
            </a:r>
          </a:p>
          <a:p>
            <a:pPr>
              <a:buNone/>
            </a:pPr>
            <a:r>
              <a:rPr lang="en-US" sz="2800" dirty="0" smtClean="0"/>
              <a:t>     - Interdependent</a:t>
            </a:r>
          </a:p>
          <a:p>
            <a:pPr>
              <a:buNone/>
            </a:pPr>
            <a:r>
              <a:rPr lang="en-US" sz="2800" dirty="0" smtClean="0"/>
              <a:t>     - Consistent teaching of CST:</a:t>
            </a:r>
          </a:p>
          <a:p>
            <a:pPr>
              <a:buNone/>
            </a:pPr>
            <a:r>
              <a:rPr lang="en-US" sz="2800" dirty="0" smtClean="0"/>
              <a:t>        </a:t>
            </a:r>
            <a:r>
              <a:rPr lang="en-US" sz="2800" u="sng" dirty="0" smtClean="0"/>
              <a:t>Pope Leo XIII</a:t>
            </a:r>
            <a:r>
              <a:rPr lang="en-US" sz="2800" dirty="0" smtClean="0"/>
              <a:t>- ‘</a:t>
            </a:r>
            <a:r>
              <a:rPr lang="en-US" sz="2800" i="1" dirty="0" smtClean="0">
                <a:solidFill>
                  <a:srgbClr val="002060"/>
                </a:solidFill>
              </a:rPr>
              <a:t>Friendship</a:t>
            </a:r>
            <a:r>
              <a:rPr lang="en-US" sz="2800" dirty="0" smtClean="0"/>
              <a:t>’</a:t>
            </a:r>
          </a:p>
          <a:p>
            <a:pPr>
              <a:buNone/>
            </a:pPr>
            <a:r>
              <a:rPr lang="en-US" sz="2800" dirty="0" smtClean="0"/>
              <a:t>        </a:t>
            </a:r>
            <a:r>
              <a:rPr lang="en-US" sz="2800" u="sng" dirty="0" smtClean="0"/>
              <a:t>Pope Pius XI</a:t>
            </a:r>
            <a:r>
              <a:rPr lang="en-US" sz="2800" dirty="0" smtClean="0"/>
              <a:t>- ‘</a:t>
            </a:r>
            <a:r>
              <a:rPr lang="en-US" sz="2800" i="1" dirty="0" smtClean="0">
                <a:solidFill>
                  <a:srgbClr val="002060"/>
                </a:solidFill>
              </a:rPr>
              <a:t>Social charity</a:t>
            </a:r>
            <a:r>
              <a:rPr lang="en-US" sz="2800" dirty="0" smtClean="0"/>
              <a:t>’</a:t>
            </a:r>
          </a:p>
          <a:p>
            <a:pPr>
              <a:buNone/>
            </a:pPr>
            <a:r>
              <a:rPr lang="en-US" sz="2800" dirty="0" smtClean="0"/>
              <a:t>        </a:t>
            </a:r>
            <a:r>
              <a:rPr lang="en-US" sz="2800" u="sng" dirty="0" smtClean="0"/>
              <a:t>Pope Paul VI</a:t>
            </a:r>
            <a:r>
              <a:rPr lang="en-US" sz="2800" dirty="0" smtClean="0"/>
              <a:t>- ‘</a:t>
            </a:r>
            <a:r>
              <a:rPr lang="en-US" sz="2800" i="1" dirty="0" smtClean="0">
                <a:solidFill>
                  <a:srgbClr val="002060"/>
                </a:solidFill>
              </a:rPr>
              <a:t>Civilization of love</a:t>
            </a:r>
            <a:r>
              <a:rPr lang="en-US" sz="2800" dirty="0" smtClean="0"/>
              <a:t>’</a:t>
            </a:r>
          </a:p>
          <a:p>
            <a:pPr>
              <a:buNone/>
            </a:pPr>
            <a:r>
              <a:rPr lang="en-US" sz="2800" dirty="0" smtClean="0"/>
              <a:t>        </a:t>
            </a:r>
            <a:r>
              <a:rPr lang="en-US" sz="2800" u="sng" dirty="0" smtClean="0"/>
              <a:t>Pope John Paul II</a:t>
            </a:r>
            <a:r>
              <a:rPr lang="en-US" sz="2800" dirty="0" smtClean="0"/>
              <a:t>- ‘</a:t>
            </a:r>
            <a:r>
              <a:rPr lang="en-US" sz="2800" i="1" dirty="0" smtClean="0">
                <a:solidFill>
                  <a:srgbClr val="002060"/>
                </a:solidFill>
              </a:rPr>
              <a:t>Solidarity</a:t>
            </a:r>
            <a:r>
              <a:rPr lang="en-US" sz="2800" dirty="0" smtClean="0"/>
              <a:t>’</a:t>
            </a:r>
            <a:endParaRPr lang="en-US" sz="2800" dirty="0"/>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Themes</a:t>
            </a:r>
            <a:endParaRPr lang="en-US" u="sng" dirty="0"/>
          </a:p>
        </p:txBody>
      </p:sp>
      <p:sp>
        <p:nvSpPr>
          <p:cNvPr id="3" name="Content Placeholder 2"/>
          <p:cNvSpPr>
            <a:spLocks noGrp="1"/>
          </p:cNvSpPr>
          <p:nvPr>
            <p:ph idx="1"/>
          </p:nvPr>
        </p:nvSpPr>
        <p:spPr/>
        <p:txBody>
          <a:bodyPr>
            <a:normAutofit fontScale="92500" lnSpcReduction="10000"/>
          </a:bodyPr>
          <a:lstStyle/>
          <a:p>
            <a:r>
              <a:rPr lang="en-US" dirty="0" smtClean="0"/>
              <a:t>“[Solidarity] is not a feeling of vague compassion or  shallow distress at the misfortunes of so many people, both near and far. On the contrary, it is a firm and persevering determination to commit oneself to the common good; that is to say, to the good of all and of each individual,  because we are all really responsible for all.”</a:t>
            </a:r>
            <a:r>
              <a:rPr lang="en-US" i="1" dirty="0" smtClean="0"/>
              <a:t> </a:t>
            </a:r>
          </a:p>
          <a:p>
            <a:pPr>
              <a:buNone/>
            </a:pPr>
            <a:r>
              <a:rPr lang="en-US" i="1" dirty="0" smtClean="0"/>
              <a:t>   </a:t>
            </a:r>
            <a:r>
              <a:rPr lang="en-US" sz="2200" i="1" dirty="0" smtClean="0"/>
              <a:t>(John Paul II, </a:t>
            </a:r>
            <a:r>
              <a:rPr lang="en-US" sz="2200" i="1" dirty="0" err="1" smtClean="0"/>
              <a:t>Sollicitudo</a:t>
            </a:r>
            <a:r>
              <a:rPr lang="en-US" sz="2200" i="1" dirty="0" smtClean="0"/>
              <a:t> </a:t>
            </a:r>
            <a:r>
              <a:rPr lang="en-US" sz="2200" i="1" dirty="0" err="1" smtClean="0"/>
              <a:t>rei</a:t>
            </a:r>
            <a:r>
              <a:rPr lang="en-US" sz="2200" i="1" dirty="0" smtClean="0"/>
              <a:t> </a:t>
            </a:r>
            <a:r>
              <a:rPr lang="en-US" sz="2200" i="1" dirty="0" err="1" smtClean="0"/>
              <a:t>Socialis</a:t>
            </a:r>
            <a:r>
              <a:rPr lang="en-US" sz="2200" i="1" dirty="0" smtClean="0"/>
              <a:t>, </a:t>
            </a:r>
            <a:r>
              <a:rPr lang="en-US" sz="2200" dirty="0" smtClean="0"/>
              <a:t>#38) </a:t>
            </a:r>
            <a:endParaRPr lang="en-US" sz="2200" dirty="0"/>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Themes </a:t>
            </a:r>
            <a:endParaRPr lang="en-US" u="sng" dirty="0"/>
          </a:p>
        </p:txBody>
      </p:sp>
      <p:sp>
        <p:nvSpPr>
          <p:cNvPr id="3" name="Content Placeholder 2"/>
          <p:cNvSpPr>
            <a:spLocks noGrp="1"/>
          </p:cNvSpPr>
          <p:nvPr>
            <p:ph idx="1"/>
          </p:nvPr>
        </p:nvSpPr>
        <p:spPr/>
        <p:txBody>
          <a:bodyPr>
            <a:normAutofit fontScale="85000" lnSpcReduction="20000"/>
          </a:bodyPr>
          <a:lstStyle/>
          <a:p>
            <a:pPr algn="ctr">
              <a:buNone/>
            </a:pPr>
            <a:r>
              <a:rPr lang="en-US" sz="5100" b="1" u="sng" dirty="0" smtClean="0"/>
              <a:t>Globalization</a:t>
            </a:r>
            <a:r>
              <a:rPr lang="en-US" sz="3600" b="1" dirty="0" smtClean="0"/>
              <a:t> </a:t>
            </a:r>
          </a:p>
          <a:p>
            <a:r>
              <a:rPr lang="en-US" sz="3400" dirty="0" smtClean="0"/>
              <a:t>Towards a global community</a:t>
            </a:r>
          </a:p>
          <a:p>
            <a:r>
              <a:rPr lang="en-US" sz="3400" dirty="0" smtClean="0"/>
              <a:t>An undeniable process…</a:t>
            </a:r>
          </a:p>
          <a:p>
            <a:r>
              <a:rPr lang="en-US" sz="3400" dirty="0" smtClean="0"/>
              <a:t>The role of technology &amp; media </a:t>
            </a:r>
          </a:p>
          <a:p>
            <a:pPr>
              <a:buNone/>
            </a:pPr>
            <a:r>
              <a:rPr lang="en-US" sz="3400" dirty="0" smtClean="0"/>
              <a:t> ___________________________________________</a:t>
            </a:r>
          </a:p>
          <a:p>
            <a:r>
              <a:rPr lang="en-US" sz="3400" dirty="0" smtClean="0"/>
              <a:t>“…globalization, </a:t>
            </a:r>
            <a:r>
              <a:rPr lang="en-US" sz="3400" i="1" dirty="0" smtClean="0"/>
              <a:t>a priori, is neither good nor bad. It will be what people make of it”. We should not be its victims, but rather its protagonists, acting in the light of reason, guided by charity and truth</a:t>
            </a:r>
            <a:r>
              <a:rPr lang="en-US" i="1" dirty="0" smtClean="0"/>
              <a:t>.</a:t>
            </a:r>
          </a:p>
          <a:p>
            <a:pPr>
              <a:buNone/>
            </a:pPr>
            <a:r>
              <a:rPr lang="en-US" i="1" dirty="0" smtClean="0"/>
              <a:t>    </a:t>
            </a:r>
            <a:r>
              <a:rPr lang="en-US" sz="2300" i="1" dirty="0" smtClean="0"/>
              <a:t>(</a:t>
            </a:r>
            <a:r>
              <a:rPr lang="it-IT" sz="2300" dirty="0" smtClean="0"/>
              <a:t>Benedict XVI. (2009). Caritas in Veritate. Vatican City: Libreria Editrice Vaticana.)</a:t>
            </a:r>
          </a:p>
          <a:p>
            <a:pPr>
              <a:buNone/>
            </a:pPr>
            <a:endParaRPr lang="it-IT" sz="1800" dirty="0" smtClean="0"/>
          </a:p>
          <a:p>
            <a:pPr>
              <a:buNone/>
            </a:pPr>
            <a:endParaRPr lang="en-US" sz="2800" dirty="0"/>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Themes</a:t>
            </a:r>
            <a:endParaRPr lang="en-US" u="sng" dirty="0"/>
          </a:p>
        </p:txBody>
      </p:sp>
      <p:sp>
        <p:nvSpPr>
          <p:cNvPr id="3" name="Content Placeholder 2"/>
          <p:cNvSpPr>
            <a:spLocks noGrp="1"/>
          </p:cNvSpPr>
          <p:nvPr>
            <p:ph idx="1"/>
          </p:nvPr>
        </p:nvSpPr>
        <p:spPr/>
        <p:txBody>
          <a:bodyPr>
            <a:normAutofit fontScale="77500" lnSpcReduction="20000"/>
          </a:bodyPr>
          <a:lstStyle/>
          <a:p>
            <a:r>
              <a:rPr lang="en-US" dirty="0" smtClean="0"/>
              <a:t>“The processes of globalization, suitably understood and directed, open up the unprecedented possibility of large-scale redistribution of wealth on a world-wide scale; if badly directed, however, they can lead to an increase in poverty and inequality, and could even trigger a global crisis.”</a:t>
            </a:r>
          </a:p>
          <a:p>
            <a:pPr>
              <a:buNone/>
            </a:pPr>
            <a:r>
              <a:rPr lang="en-US" dirty="0" smtClean="0"/>
              <a:t>    </a:t>
            </a:r>
            <a:r>
              <a:rPr lang="en-US" sz="2100" dirty="0" smtClean="0"/>
              <a:t>(</a:t>
            </a:r>
            <a:r>
              <a:rPr lang="it-IT" sz="2100" dirty="0" smtClean="0"/>
              <a:t>Benedict XVI. (2009). Caritas in Veritate. Vatican City: Libreria Editrice Vaticana.)</a:t>
            </a:r>
          </a:p>
          <a:p>
            <a:endParaRPr lang="en-US" dirty="0" smtClean="0"/>
          </a:p>
          <a:p>
            <a:r>
              <a:rPr lang="en-US" dirty="0" smtClean="0"/>
              <a:t>“Globalization is a multifaceted and complex phenomenon which must be grasped in the diversity and unity of all its different dimensions, including the theological dimension.”</a:t>
            </a:r>
          </a:p>
          <a:p>
            <a:pPr>
              <a:buNone/>
            </a:pPr>
            <a:r>
              <a:rPr lang="en-US" sz="2100" dirty="0" smtClean="0"/>
              <a:t>     (</a:t>
            </a:r>
            <a:r>
              <a:rPr lang="it-IT" sz="2100" dirty="0" smtClean="0"/>
              <a:t>Benedict XVI. (2009). Caritas in Veritate. Vatican City: Libreria Editrice Vaticana.)</a:t>
            </a:r>
          </a:p>
          <a:p>
            <a:pPr>
              <a:buNone/>
            </a:pPr>
            <a:endParaRPr lang="en-US" dirty="0"/>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Fortnight for Freedom:</a:t>
            </a:r>
            <a:br>
              <a:rPr lang="en-US" dirty="0" smtClean="0"/>
            </a:br>
            <a:r>
              <a:rPr lang="en-US" sz="4000" dirty="0" smtClean="0"/>
              <a:t>Freedom to Serve</a:t>
            </a:r>
            <a:endParaRPr lang="en-US" sz="4000" dirty="0"/>
          </a:p>
        </p:txBody>
      </p:sp>
      <p:sp>
        <p:nvSpPr>
          <p:cNvPr id="3" name="Content Placeholder 2"/>
          <p:cNvSpPr>
            <a:spLocks noGrp="1"/>
          </p:cNvSpPr>
          <p:nvPr>
            <p:ph idx="1"/>
          </p:nvPr>
        </p:nvSpPr>
        <p:spPr/>
        <p:txBody>
          <a:bodyPr>
            <a:normAutofit lnSpcReduction="10000"/>
          </a:bodyPr>
          <a:lstStyle/>
          <a:p>
            <a:pPr>
              <a:buNone/>
            </a:pPr>
            <a:r>
              <a:rPr lang="en-US" sz="3600" dirty="0" smtClean="0"/>
              <a:t>Prayer, Education, Action</a:t>
            </a:r>
          </a:p>
          <a:p>
            <a:pPr>
              <a:buFont typeface="Wingdings" pitchFamily="2" charset="2"/>
              <a:buChar char="§"/>
            </a:pPr>
            <a:r>
              <a:rPr lang="en-US" dirty="0" smtClean="0"/>
              <a:t>Prayer:</a:t>
            </a:r>
          </a:p>
          <a:p>
            <a:pPr>
              <a:buNone/>
            </a:pPr>
            <a:r>
              <a:rPr lang="en-US" sz="2800" dirty="0" smtClean="0"/>
              <a:t>    Holy Hour, Mass, Prayer Cards, Rosary, etc. </a:t>
            </a:r>
          </a:p>
          <a:p>
            <a:pPr>
              <a:buNone/>
            </a:pPr>
            <a:endParaRPr lang="en-US" sz="2800" dirty="0" smtClean="0"/>
          </a:p>
          <a:p>
            <a:pPr>
              <a:buFont typeface="Wingdings" pitchFamily="2" charset="2"/>
              <a:buChar char="§"/>
            </a:pPr>
            <a:r>
              <a:rPr lang="en-US" dirty="0" smtClean="0"/>
              <a:t>Education:</a:t>
            </a:r>
          </a:p>
          <a:p>
            <a:pPr>
              <a:buNone/>
            </a:pPr>
            <a:r>
              <a:rPr lang="en-US" sz="2800" dirty="0" smtClean="0"/>
              <a:t>    Social Teaching, USCCB website, etc. </a:t>
            </a:r>
          </a:p>
          <a:p>
            <a:pPr>
              <a:buNone/>
            </a:pPr>
            <a:endParaRPr lang="en-US" sz="2800" dirty="0" smtClean="0"/>
          </a:p>
          <a:p>
            <a:pPr>
              <a:buFont typeface="Wingdings" pitchFamily="2" charset="2"/>
              <a:buChar char="§"/>
            </a:pPr>
            <a:r>
              <a:rPr lang="en-US" dirty="0" smtClean="0"/>
              <a:t>Action:</a:t>
            </a:r>
          </a:p>
          <a:p>
            <a:pPr>
              <a:buNone/>
            </a:pPr>
            <a:r>
              <a:rPr lang="en-US" sz="2800" dirty="0" smtClean="0"/>
              <a:t>   Opposing the A2270/S382- “Aid to Dying for the Terminally Ill Act”</a:t>
            </a:r>
            <a:r>
              <a:rPr lang="en-US" dirty="0" smtClean="0"/>
              <a:t> </a:t>
            </a:r>
          </a:p>
          <a:p>
            <a:pPr>
              <a:buNone/>
            </a:pPr>
            <a:endParaRPr lang="en-US" dirty="0"/>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Call to Action</a:t>
            </a:r>
            <a:endParaRPr lang="en-US" dirty="0"/>
          </a:p>
        </p:txBody>
      </p:sp>
      <p:sp>
        <p:nvSpPr>
          <p:cNvPr id="3" name="Content Placeholder 2"/>
          <p:cNvSpPr>
            <a:spLocks noGrp="1"/>
          </p:cNvSpPr>
          <p:nvPr>
            <p:ph idx="1"/>
          </p:nvPr>
        </p:nvSpPr>
        <p:spPr/>
        <p:txBody>
          <a:bodyPr>
            <a:normAutofit fontScale="25000" lnSpcReduction="20000"/>
          </a:bodyPr>
          <a:lstStyle/>
          <a:p>
            <a:pPr algn="ctr">
              <a:buNone/>
            </a:pPr>
            <a:r>
              <a:rPr lang="en-US" sz="8000" b="1" dirty="0" smtClean="0"/>
              <a:t> </a:t>
            </a:r>
            <a:r>
              <a:rPr lang="en-US" sz="8000" b="1" i="1" u="sng" dirty="0" smtClean="0"/>
              <a:t>Fortnight for Freedom: Freedom to Serve</a:t>
            </a:r>
          </a:p>
          <a:p>
            <a:pPr lvl="0"/>
            <a:endParaRPr lang="en-US" b="1" i="1" u="sng" dirty="0" smtClean="0"/>
          </a:p>
          <a:p>
            <a:pPr lvl="0"/>
            <a:r>
              <a:rPr lang="en-US" sz="6400" b="1" i="1" u="sng" dirty="0" smtClean="0"/>
              <a:t>Please Contact Your Legislators to Oppose Assisted Suicide Bill in NJ, which now is The New Proposed “Aid to Dying for the Terminally Ill” Act, A2270/S382, would give patients with a prognosis of less than six months to live the ability to request a lethal prescription to end his/her life.</a:t>
            </a:r>
            <a:endParaRPr lang="en-US" sz="6400" dirty="0" smtClean="0"/>
          </a:p>
          <a:p>
            <a:pPr>
              <a:buNone/>
            </a:pPr>
            <a:r>
              <a:rPr lang="en-US" sz="6400" b="1" dirty="0" smtClean="0"/>
              <a:t> </a:t>
            </a:r>
            <a:endParaRPr lang="en-US" sz="6400" dirty="0" smtClean="0"/>
          </a:p>
          <a:p>
            <a:pPr lvl="0"/>
            <a:r>
              <a:rPr lang="en-US" sz="6400" b="1" u="sng" dirty="0" smtClean="0"/>
              <a:t>We are urging parishioners to contact their representatives NOW to voice opposition to a deadly piece of legislation.  Send an email through</a:t>
            </a:r>
            <a:r>
              <a:rPr lang="en-US" sz="6400" b="1" dirty="0" smtClean="0"/>
              <a:t> </a:t>
            </a:r>
            <a:r>
              <a:rPr lang="en-US" sz="6400" b="1" u="sng" dirty="0" smtClean="0">
                <a:hlinkClick r:id="rId2"/>
              </a:rPr>
              <a:t>https://votervoice.net/NJCC/home</a:t>
            </a:r>
            <a:r>
              <a:rPr lang="en-US" sz="6400" b="1" dirty="0" smtClean="0"/>
              <a:t> or </a:t>
            </a:r>
            <a:r>
              <a:rPr lang="en-US" sz="6400" b="1" u="sng" dirty="0" smtClean="0"/>
              <a:t>call the NJ Legislature at </a:t>
            </a:r>
            <a:r>
              <a:rPr lang="en-US" sz="6400" b="1" u="sng" dirty="0" smtClean="0">
                <a:hlinkClick r:id="rId3"/>
              </a:rPr>
              <a:t>609-847-3905</a:t>
            </a:r>
            <a:r>
              <a:rPr lang="en-US" sz="6400" b="1" u="sng" dirty="0" smtClean="0"/>
              <a:t> (Toll Free </a:t>
            </a:r>
            <a:r>
              <a:rPr lang="en-US" sz="6400" b="1" u="sng" dirty="0" smtClean="0">
                <a:hlinkClick r:id="rId4"/>
              </a:rPr>
              <a:t>800-792-8630</a:t>
            </a:r>
            <a:r>
              <a:rPr lang="en-US" sz="6400" b="1" u="sng" dirty="0" smtClean="0"/>
              <a:t>) for the contact information for your Legislators.</a:t>
            </a:r>
            <a:endParaRPr lang="en-US" sz="6400" dirty="0" smtClean="0"/>
          </a:p>
          <a:p>
            <a:pPr>
              <a:buNone/>
            </a:pPr>
            <a:r>
              <a:rPr lang="en-US" sz="6400" b="1" dirty="0" smtClean="0"/>
              <a:t> </a:t>
            </a:r>
            <a:endParaRPr lang="en-US" sz="6400" dirty="0" smtClean="0"/>
          </a:p>
          <a:p>
            <a:pPr lvl="0"/>
            <a:r>
              <a:rPr lang="en-US" sz="6400" b="1" dirty="0" smtClean="0"/>
              <a:t>A prognosis of six months to live can be wildly inaccurate.  And it’s a medical fact that many terminally ill patients are clinically depressed and could benefit enormously from counseling and medication, yet a required consultation with a psychiatrist or hospice care expert is absent in the proposed law.  There is no requirement to notify family members either.</a:t>
            </a:r>
            <a:endParaRPr lang="en-US" sz="6400" dirty="0" smtClean="0"/>
          </a:p>
          <a:p>
            <a:pPr>
              <a:buNone/>
            </a:pPr>
            <a:r>
              <a:rPr lang="en-US" sz="6400" b="1" dirty="0" smtClean="0"/>
              <a:t> </a:t>
            </a:r>
            <a:endParaRPr lang="en-US" sz="6400" dirty="0" smtClean="0"/>
          </a:p>
          <a:p>
            <a:pPr lvl="0"/>
            <a:r>
              <a:rPr lang="en-US" sz="6400" b="1" dirty="0" smtClean="0"/>
              <a:t>Excerpts from the US Catholic Conference of Bishops on this issue:</a:t>
            </a:r>
            <a:endParaRPr lang="en-US" sz="6400" dirty="0" smtClean="0"/>
          </a:p>
          <a:p>
            <a:pPr>
              <a:buNone/>
            </a:pPr>
            <a:r>
              <a:rPr lang="en-US" sz="6400" b="1" i="1" dirty="0" smtClean="0"/>
              <a:t>       Assisted suicide would demean the lives of vulnerable patients, exposing them to exploitation by those who feel they are better off dead.  The poor, the elderly, those lacking insurance and those with disabilities would be the first to feel pressure to die.</a:t>
            </a:r>
            <a:r>
              <a:rPr lang="en-US" sz="6400" b="1" dirty="0" smtClean="0"/>
              <a:t> </a:t>
            </a:r>
            <a:r>
              <a:rPr lang="en-US" sz="6400" b="1" i="1" dirty="0" smtClean="0"/>
              <a:t>In an era of cost control and managed care, patients with lingering illnesses may be branded an economic liability, and decisions to encourage death can be driven by cost. With modern pain control methods, physical suffering can be brought under control for all dying patients</a:t>
            </a:r>
            <a:r>
              <a:rPr lang="en-US" sz="6400" b="1" dirty="0" smtClean="0"/>
              <a:t>.</a:t>
            </a:r>
            <a:endParaRPr lang="en-US" sz="6400" dirty="0" smtClean="0"/>
          </a:p>
          <a:p>
            <a:endParaRPr lang="en-US" dirty="0"/>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4724400"/>
            <a:ext cx="8222043" cy="664536"/>
          </a:xfrm>
        </p:spPr>
        <p:txBody>
          <a:bodyPr>
            <a:normAutofit/>
          </a:bodyPr>
          <a:lstStyle/>
          <a:p>
            <a:pPr algn="ctr"/>
            <a:r>
              <a:rPr lang="en-US" sz="3200" dirty="0" smtClean="0"/>
              <a:t> Madonna of the Streets</a:t>
            </a:r>
            <a:endParaRPr lang="en-US" sz="3200" dirty="0"/>
          </a:p>
        </p:txBody>
      </p:sp>
      <p:sp>
        <p:nvSpPr>
          <p:cNvPr id="7" name="Text Placeholder 6"/>
          <p:cNvSpPr>
            <a:spLocks noGrp="1"/>
          </p:cNvSpPr>
          <p:nvPr>
            <p:ph type="body" sz="half" idx="2"/>
          </p:nvPr>
        </p:nvSpPr>
        <p:spPr>
          <a:xfrm>
            <a:off x="0" y="5388936"/>
            <a:ext cx="9144000" cy="912255"/>
          </a:xfrm>
        </p:spPr>
        <p:txBody>
          <a:bodyPr>
            <a:noAutofit/>
          </a:bodyPr>
          <a:lstStyle/>
          <a:p>
            <a:pPr algn="ctr"/>
            <a:r>
              <a:rPr lang="en-US" sz="1800" dirty="0" smtClean="0"/>
              <a:t>Hail Mary, full of grace , the Lord is with you.  Blessed are you among women and blessed is the fruit of your womb Jesus.  </a:t>
            </a:r>
          </a:p>
          <a:p>
            <a:pPr algn="ctr"/>
            <a:r>
              <a:rPr lang="en-US" sz="1800" dirty="0" smtClean="0"/>
              <a:t>Holy Mary, Mother of God, pray for us sinners, now and at the hour our death. </a:t>
            </a:r>
            <a:endParaRPr lang="en-US" sz="1800" dirty="0"/>
          </a:p>
        </p:txBody>
      </p:sp>
      <p:pic>
        <p:nvPicPr>
          <p:cNvPr id="8" name="Picture Placeholder 7" descr="Madonna of the Streets.jpg"/>
          <p:cNvPicPr>
            <a:picLocks noGrp="1" noChangeAspect="1"/>
          </p:cNvPicPr>
          <p:nvPr>
            <p:ph type="pic" idx="1"/>
          </p:nvPr>
        </p:nvPicPr>
        <p:blipFill>
          <a:blip r:embed="rId3" cstate="print"/>
          <a:stretch>
            <a:fillRect/>
          </a:stretch>
        </p:blipFill>
        <p:spPr>
          <a:xfrm>
            <a:off x="2978658" y="249864"/>
            <a:ext cx="3186684" cy="4343400"/>
          </a:xfrm>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4800" u="sng" dirty="0" smtClean="0"/>
              <a:t>2 Simple Questions</a:t>
            </a:r>
            <a:endParaRPr lang="en-US" sz="4800" u="sng" dirty="0"/>
          </a:p>
        </p:txBody>
      </p:sp>
      <p:sp>
        <p:nvSpPr>
          <p:cNvPr id="5" name="Content Placeholder 4"/>
          <p:cNvSpPr>
            <a:spLocks noGrp="1"/>
          </p:cNvSpPr>
          <p:nvPr>
            <p:ph sz="half" idx="1"/>
          </p:nvPr>
        </p:nvSpPr>
        <p:spPr>
          <a:xfrm>
            <a:off x="381000" y="1676400"/>
            <a:ext cx="4038600" cy="4526280"/>
          </a:xfrm>
        </p:spPr>
        <p:txBody>
          <a:bodyPr>
            <a:normAutofit/>
          </a:bodyPr>
          <a:lstStyle/>
          <a:p>
            <a:r>
              <a:rPr lang="en-US" sz="3600" dirty="0" smtClean="0"/>
              <a:t>What is CST? </a:t>
            </a:r>
            <a:endParaRPr lang="en-US" sz="3600" dirty="0"/>
          </a:p>
        </p:txBody>
      </p:sp>
      <p:sp>
        <p:nvSpPr>
          <p:cNvPr id="6" name="Content Placeholder 5"/>
          <p:cNvSpPr>
            <a:spLocks noGrp="1"/>
          </p:cNvSpPr>
          <p:nvPr>
            <p:ph sz="half" idx="2"/>
          </p:nvPr>
        </p:nvSpPr>
        <p:spPr/>
        <p:txBody>
          <a:bodyPr>
            <a:normAutofit/>
          </a:bodyPr>
          <a:lstStyle/>
          <a:p>
            <a:r>
              <a:rPr lang="en-US" sz="3600" dirty="0" smtClean="0"/>
              <a:t>Why does CST exist? </a:t>
            </a:r>
            <a:endParaRPr lang="en-US" sz="3600" dirty="0"/>
          </a:p>
        </p:txBody>
      </p:sp>
      <p:pic>
        <p:nvPicPr>
          <p:cNvPr id="10" name="Picture 9" descr="Question Mark.jpg"/>
          <p:cNvPicPr>
            <a:picLocks noChangeAspect="1"/>
          </p:cNvPicPr>
          <p:nvPr/>
        </p:nvPicPr>
        <p:blipFill>
          <a:blip r:embed="rId2" cstate="print"/>
          <a:stretch>
            <a:fillRect/>
          </a:stretch>
        </p:blipFill>
        <p:spPr>
          <a:xfrm>
            <a:off x="1828800" y="2971800"/>
            <a:ext cx="5410200" cy="3276600"/>
          </a:xfrm>
          <a:prstGeom prst="rect">
            <a:avLst/>
          </a:prstGeom>
        </p:spPr>
      </p:pic>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smtClean="0"/>
              <a:t>1- What is Catholic Social Teaching?</a:t>
            </a:r>
            <a:endParaRPr lang="en-US" sz="4000" dirty="0"/>
          </a:p>
        </p:txBody>
      </p:sp>
      <p:sp>
        <p:nvSpPr>
          <p:cNvPr id="3" name="Content Placeholder 2"/>
          <p:cNvSpPr>
            <a:spLocks noGrp="1"/>
          </p:cNvSpPr>
          <p:nvPr>
            <p:ph idx="1"/>
          </p:nvPr>
        </p:nvSpPr>
        <p:spPr/>
        <p:txBody>
          <a:bodyPr>
            <a:normAutofit fontScale="85000" lnSpcReduction="20000"/>
          </a:bodyPr>
          <a:lstStyle/>
          <a:p>
            <a:r>
              <a:rPr lang="en-US" sz="3300" dirty="0" smtClean="0"/>
              <a:t>The collection of works/writings that outline the Church’s position on economic, political, and social matters. </a:t>
            </a:r>
          </a:p>
          <a:p>
            <a:pPr>
              <a:buNone/>
            </a:pPr>
            <a:r>
              <a:rPr lang="en-US" dirty="0" smtClean="0"/>
              <a:t>    ◊ Authoritative</a:t>
            </a:r>
          </a:p>
          <a:p>
            <a:pPr>
              <a:buNone/>
            </a:pPr>
            <a:r>
              <a:rPr lang="en-US" sz="2400" dirty="0" smtClean="0"/>
              <a:t>      - An essential element of the </a:t>
            </a:r>
            <a:r>
              <a:rPr lang="en-US" sz="2400" dirty="0" err="1" smtClean="0"/>
              <a:t>Magisterium</a:t>
            </a:r>
            <a:r>
              <a:rPr lang="en-US" sz="2400" dirty="0" smtClean="0"/>
              <a:t>- the Church’s teaching office. </a:t>
            </a:r>
          </a:p>
          <a:p>
            <a:pPr>
              <a:buNone/>
            </a:pPr>
            <a:r>
              <a:rPr lang="en-US" dirty="0"/>
              <a:t> </a:t>
            </a:r>
            <a:r>
              <a:rPr lang="en-US" dirty="0" smtClean="0"/>
              <a:t>   ◊ Developing</a:t>
            </a:r>
          </a:p>
          <a:p>
            <a:pPr>
              <a:buNone/>
            </a:pPr>
            <a:r>
              <a:rPr lang="en-US" sz="2400" dirty="0"/>
              <a:t> </a:t>
            </a:r>
            <a:r>
              <a:rPr lang="en-US" sz="2400" dirty="0" smtClean="0"/>
              <a:t>     - “CST is by no means a fixed body of doctrine.  Grounded in the principles of human dignity, the common good, solidarity, subsidiarity, option for the poor, and Gospel values, it has focused on major themes that have evolved in response to the challenges of the day.  Many of the changes date from around the time of the Second Vatican Council though some are taking a long time to be properly integrated into the life of the Church.” </a:t>
            </a:r>
          </a:p>
          <a:p>
            <a:pPr>
              <a:buNone/>
            </a:pPr>
            <a:r>
              <a:rPr lang="en-US" sz="2400" dirty="0"/>
              <a:t> </a:t>
            </a:r>
            <a:r>
              <a:rPr lang="en-US" sz="2400" dirty="0" smtClean="0"/>
              <a:t>    </a:t>
            </a:r>
            <a:r>
              <a:rPr lang="en-US" sz="1900" dirty="0" smtClean="0">
                <a:solidFill>
                  <a:schemeClr val="accent1"/>
                </a:solidFill>
              </a:rPr>
              <a:t>(http://www.catholicsocialteaching.org.uk/)</a:t>
            </a:r>
          </a:p>
          <a:p>
            <a:pPr>
              <a:buNone/>
            </a:pPr>
            <a:endParaRPr lang="en-US" dirty="0"/>
          </a:p>
          <a:p>
            <a:pPr>
              <a:buNone/>
            </a:pPr>
            <a:endParaRPr lang="en-US" dirty="0" smtClean="0"/>
          </a:p>
          <a:p>
            <a:pPr>
              <a:buNone/>
            </a:pPr>
            <a:endParaRPr lang="en-US" dirty="0"/>
          </a:p>
          <a:p>
            <a:pPr>
              <a:buNone/>
            </a:pPr>
            <a:endParaRPr lang="en-US" dirty="0" smtClean="0"/>
          </a:p>
          <a:p>
            <a:endParaRPr lang="en-US" dirty="0" smtClean="0"/>
          </a:p>
          <a:p>
            <a:pPr>
              <a:buNone/>
            </a:pPr>
            <a:endParaRPr lang="en-US" dirty="0" smtClean="0"/>
          </a:p>
          <a:p>
            <a:pPr>
              <a:buNone/>
            </a:pPr>
            <a:endParaRPr lang="en-US" dirty="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smtClean="0"/>
              <a:t>What is Catholic Social Teaching? continued…</a:t>
            </a:r>
            <a:endParaRPr lang="en-US" sz="4000" dirty="0"/>
          </a:p>
        </p:txBody>
      </p:sp>
      <p:sp>
        <p:nvSpPr>
          <p:cNvPr id="3" name="Content Placeholder 2"/>
          <p:cNvSpPr>
            <a:spLocks noGrp="1"/>
          </p:cNvSpPr>
          <p:nvPr>
            <p:ph idx="1"/>
          </p:nvPr>
        </p:nvSpPr>
        <p:spPr/>
        <p:txBody>
          <a:bodyPr>
            <a:normAutofit fontScale="70000" lnSpcReduction="20000"/>
          </a:bodyPr>
          <a:lstStyle/>
          <a:p>
            <a:pPr>
              <a:buNone/>
            </a:pPr>
            <a:r>
              <a:rPr lang="en-US" sz="4300" u="sng" dirty="0" smtClean="0"/>
              <a:t>Sources</a:t>
            </a:r>
          </a:p>
          <a:p>
            <a:pPr>
              <a:buNone/>
            </a:pPr>
            <a:r>
              <a:rPr lang="en-US" sz="3300" dirty="0" smtClean="0"/>
              <a:t> - </a:t>
            </a:r>
            <a:r>
              <a:rPr lang="en-US" sz="3600" dirty="0" smtClean="0"/>
              <a:t>The Bible: </a:t>
            </a:r>
            <a:r>
              <a:rPr lang="en-US" sz="3600" dirty="0"/>
              <a:t>P</a:t>
            </a:r>
            <a:r>
              <a:rPr lang="en-US" sz="3600" dirty="0" smtClean="0"/>
              <a:t>rophetic Tradition of Israel </a:t>
            </a:r>
          </a:p>
          <a:p>
            <a:pPr>
              <a:buNone/>
            </a:pPr>
            <a:endParaRPr lang="en-US" sz="3600" dirty="0" smtClean="0"/>
          </a:p>
          <a:p>
            <a:pPr>
              <a:buNone/>
            </a:pPr>
            <a:r>
              <a:rPr lang="en-US" sz="3600" dirty="0" smtClean="0"/>
              <a:t> - </a:t>
            </a:r>
            <a:r>
              <a:rPr lang="en-US" sz="3600" dirty="0" smtClean="0">
                <a:solidFill>
                  <a:srgbClr val="FF0000"/>
                </a:solidFill>
              </a:rPr>
              <a:t>Jesus and the Gospel</a:t>
            </a:r>
          </a:p>
          <a:p>
            <a:pPr>
              <a:buNone/>
            </a:pPr>
            <a:endParaRPr lang="en-US" sz="3600" dirty="0" smtClean="0">
              <a:solidFill>
                <a:srgbClr val="FF0000"/>
              </a:solidFill>
            </a:endParaRPr>
          </a:p>
          <a:p>
            <a:pPr>
              <a:buNone/>
            </a:pPr>
            <a:r>
              <a:rPr lang="en-US" sz="3600" dirty="0" smtClean="0"/>
              <a:t> - Church Fathers: </a:t>
            </a:r>
          </a:p>
          <a:p>
            <a:pPr>
              <a:buNone/>
            </a:pPr>
            <a:r>
              <a:rPr lang="en-US" sz="3600" dirty="0" smtClean="0"/>
              <a:t>    </a:t>
            </a:r>
            <a:r>
              <a:rPr lang="en-US" sz="3000" dirty="0" smtClean="0"/>
              <a:t>Example- Augustine on Just War</a:t>
            </a:r>
          </a:p>
          <a:p>
            <a:pPr>
              <a:buNone/>
            </a:pPr>
            <a:endParaRPr lang="en-US" sz="3000" dirty="0" smtClean="0"/>
          </a:p>
          <a:p>
            <a:pPr>
              <a:buNone/>
            </a:pPr>
            <a:r>
              <a:rPr lang="en-US" sz="3600" dirty="0" smtClean="0"/>
              <a:t> - Scholasticism: </a:t>
            </a:r>
          </a:p>
          <a:p>
            <a:pPr>
              <a:buNone/>
            </a:pPr>
            <a:r>
              <a:rPr lang="en-US" sz="3600" dirty="0" smtClean="0"/>
              <a:t>    </a:t>
            </a:r>
            <a:r>
              <a:rPr lang="en-US" sz="3000" dirty="0" smtClean="0"/>
              <a:t>Example- Aquinas on Law</a:t>
            </a:r>
          </a:p>
          <a:p>
            <a:pPr>
              <a:buNone/>
            </a:pPr>
            <a:endParaRPr lang="en-US" sz="3000" dirty="0" smtClean="0"/>
          </a:p>
          <a:p>
            <a:pPr>
              <a:buNone/>
            </a:pPr>
            <a:r>
              <a:rPr lang="en-US" sz="3600" dirty="0" smtClean="0"/>
              <a:t> - </a:t>
            </a:r>
            <a:r>
              <a:rPr lang="en-US" sz="3600" dirty="0" smtClean="0">
                <a:solidFill>
                  <a:srgbClr val="FF0000"/>
                </a:solidFill>
              </a:rPr>
              <a:t>Magisterium:</a:t>
            </a:r>
          </a:p>
          <a:p>
            <a:pPr>
              <a:buNone/>
            </a:pPr>
            <a:r>
              <a:rPr lang="en-US" dirty="0" smtClean="0">
                <a:solidFill>
                  <a:srgbClr val="FF0000"/>
                </a:solidFill>
              </a:rPr>
              <a:t>      </a:t>
            </a:r>
            <a:r>
              <a:rPr lang="en-US" i="1" dirty="0" smtClean="0">
                <a:solidFill>
                  <a:srgbClr val="FF0000"/>
                </a:solidFill>
              </a:rPr>
              <a:t>Papal, Conciliar, and Episcopal Documents </a:t>
            </a:r>
          </a:p>
          <a:p>
            <a:pPr>
              <a:buNone/>
            </a:pPr>
            <a:r>
              <a:rPr lang="en-US" dirty="0"/>
              <a:t> </a:t>
            </a:r>
            <a:r>
              <a:rPr lang="en-US" dirty="0" smtClean="0"/>
              <a:t>   </a:t>
            </a:r>
            <a:endParaRPr lang="en-US" dirty="0">
              <a:solidFill>
                <a:srgbClr val="FF0000"/>
              </a:solidFill>
            </a:endParaRPr>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2- Why does the Church have a social teaching?</a:t>
            </a: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sz="4500" u="sng" dirty="0" smtClean="0"/>
              <a:t>Service to </a:t>
            </a:r>
            <a:r>
              <a:rPr lang="en-US" sz="4500" i="1" u="sng" dirty="0" smtClean="0"/>
              <a:t>Truth</a:t>
            </a:r>
          </a:p>
          <a:p>
            <a:r>
              <a:rPr lang="en-US" sz="3600" dirty="0" smtClean="0"/>
              <a:t>The Church does not have technical solutions to offer, and does not claim “to interfere in any way in the politics of States.” She does, however, have a mission of truth to accomplish, in every time and circumstance, for a society that is attuned to man, to his dignity, to his vocation…Fidelity to man requires</a:t>
            </a:r>
            <a:r>
              <a:rPr lang="en-US" sz="3600" i="1" dirty="0" smtClean="0"/>
              <a:t> fidelity to the truth</a:t>
            </a:r>
            <a:r>
              <a:rPr lang="en-US" sz="3600" dirty="0" smtClean="0"/>
              <a:t>, which alone is the</a:t>
            </a:r>
            <a:r>
              <a:rPr lang="en-US" sz="3600" i="1" dirty="0" smtClean="0"/>
              <a:t> guarantee of freedom </a:t>
            </a:r>
            <a:r>
              <a:rPr lang="en-US" sz="3600" dirty="0" smtClean="0"/>
              <a:t>(cf. </a:t>
            </a:r>
            <a:r>
              <a:rPr lang="en-US" sz="3600" dirty="0" err="1" smtClean="0"/>
              <a:t>Jn</a:t>
            </a:r>
            <a:r>
              <a:rPr lang="en-US" sz="3600" dirty="0" smtClean="0"/>
              <a:t> 8:32) and of</a:t>
            </a:r>
            <a:r>
              <a:rPr lang="en-US" sz="3600" i="1" dirty="0" smtClean="0"/>
              <a:t> the possibility of integral human development</a:t>
            </a:r>
            <a:r>
              <a:rPr lang="en-US" sz="3600" dirty="0" smtClean="0"/>
              <a:t>.  For this reason the Church searches for truth, proclaims it tirelessly and recognizes it wherever it is manifested. This mission of truth is something that the Church can never renounce. </a:t>
            </a:r>
            <a:r>
              <a:rPr lang="en-US" sz="3600" dirty="0" smtClean="0">
                <a:solidFill>
                  <a:schemeClr val="accent2">
                    <a:lumMod val="50000"/>
                  </a:schemeClr>
                </a:solidFill>
              </a:rPr>
              <a:t>Her social doctrine is a particular dimension of this proclamation: it is a service to the truth which sets us free.</a:t>
            </a:r>
            <a:r>
              <a:rPr lang="en-US" sz="3600" dirty="0" smtClean="0">
                <a:solidFill>
                  <a:srgbClr val="FF0000"/>
                </a:solidFill>
              </a:rPr>
              <a:t> </a:t>
            </a:r>
            <a:r>
              <a:rPr lang="en-US" sz="3600" dirty="0" smtClean="0"/>
              <a:t>Open to the truth, from whichever branch of knowledge it comes, the Church's social doctrine receives it, assembles into a unity the fragments in which it is often found, and mediates it within the constantly changing life-patterns of the society of peoples and nations. </a:t>
            </a:r>
          </a:p>
          <a:p>
            <a:pPr>
              <a:buNone/>
            </a:pPr>
            <a:r>
              <a:rPr lang="en-US" dirty="0" smtClean="0"/>
              <a:t>     (Pope Benedict XVI, </a:t>
            </a:r>
            <a:r>
              <a:rPr lang="en-US" i="1" dirty="0" smtClean="0"/>
              <a:t>Caritas In Veritate</a:t>
            </a:r>
            <a:r>
              <a:rPr lang="en-US" dirty="0" smtClean="0"/>
              <a:t> #9, 2009)</a:t>
            </a: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t>Why does the Church have a social teaching? </a:t>
            </a:r>
            <a:r>
              <a:rPr lang="en-US" sz="2800" dirty="0"/>
              <a:t>c</a:t>
            </a:r>
            <a:r>
              <a:rPr lang="en-US" sz="2800" dirty="0" smtClean="0"/>
              <a:t>ontinued…</a:t>
            </a:r>
            <a:endParaRPr lang="en-US" sz="2800" dirty="0"/>
          </a:p>
        </p:txBody>
      </p:sp>
      <p:sp>
        <p:nvSpPr>
          <p:cNvPr id="3" name="Content Placeholder 2"/>
          <p:cNvSpPr>
            <a:spLocks noGrp="1"/>
          </p:cNvSpPr>
          <p:nvPr>
            <p:ph idx="1"/>
          </p:nvPr>
        </p:nvSpPr>
        <p:spPr/>
        <p:txBody>
          <a:bodyPr>
            <a:noAutofit/>
          </a:bodyPr>
          <a:lstStyle/>
          <a:p>
            <a:pPr>
              <a:buNone/>
            </a:pPr>
            <a:r>
              <a:rPr lang="en-US" sz="2400" u="sng" dirty="0" smtClean="0"/>
              <a:t>Service to </a:t>
            </a:r>
            <a:r>
              <a:rPr lang="en-US" sz="2400" i="1" u="sng" dirty="0" smtClean="0"/>
              <a:t>Humanity</a:t>
            </a:r>
          </a:p>
          <a:p>
            <a:r>
              <a:rPr lang="en-US" sz="1800" dirty="0" smtClean="0"/>
              <a:t>The world situation requires the concerted effort of everyone, a thorough examination of every facet of the problem—social, economic, cultural and spiritual.  </a:t>
            </a:r>
            <a:r>
              <a:rPr lang="en-US" sz="1800" dirty="0" smtClean="0">
                <a:solidFill>
                  <a:schemeClr val="accent2">
                    <a:lumMod val="50000"/>
                  </a:schemeClr>
                </a:solidFill>
              </a:rPr>
              <a:t>The Church, which has long experience in human affairs</a:t>
            </a:r>
            <a:r>
              <a:rPr lang="en-US" sz="1800" dirty="0" smtClean="0">
                <a:solidFill>
                  <a:srgbClr val="FF0000"/>
                </a:solidFill>
              </a:rPr>
              <a:t> </a:t>
            </a:r>
            <a:r>
              <a:rPr lang="en-US" sz="1800" dirty="0" smtClean="0"/>
              <a:t>and has no desire to be involved in the political activities of any nation, "seeks but one goal: to carry forward the work of Christ under the lead of the befriending Spirit. And Christ entered this world to give witness to the truth; to save, not to judge; to serve, not to be served.'‘ Founded to build the kingdom of heaven on earth rather than to acquire temporal power, the Church openly avows that the two powers—Church and State—are distinct from one another; that each is supreme in its own sphere of competency. But since the Church does dwell among men, she has the duty "of scrutinizing the signs of the times and of interpreting them in the light of the Gospel.“ </a:t>
            </a:r>
            <a:r>
              <a:rPr lang="en-US" sz="1800" dirty="0" smtClean="0">
                <a:solidFill>
                  <a:schemeClr val="accent2">
                    <a:lumMod val="50000"/>
                  </a:schemeClr>
                </a:solidFill>
              </a:rPr>
              <a:t>Sharing the noblest aspirations of men and suffering when she sees these aspirations not satisfied, she wishes to help them attain their full realization. So she offers man her distinctive contribution: a global perspective on man and human realities. </a:t>
            </a:r>
          </a:p>
          <a:p>
            <a:pPr>
              <a:buNone/>
            </a:pPr>
            <a:r>
              <a:rPr lang="en-US" sz="1800" dirty="0"/>
              <a:t> </a:t>
            </a:r>
            <a:r>
              <a:rPr lang="en-US" sz="1800" dirty="0" smtClean="0"/>
              <a:t>    (Pope Paul VI, </a:t>
            </a:r>
            <a:r>
              <a:rPr lang="en-US" sz="1800" i="1" dirty="0" smtClean="0"/>
              <a:t>Populorum Progressio </a:t>
            </a:r>
            <a:r>
              <a:rPr lang="en-US" sz="1800" dirty="0" smtClean="0"/>
              <a:t>#13, 1967)</a:t>
            </a:r>
          </a:p>
          <a:p>
            <a:endParaRPr lang="en-US" sz="2000" i="1" dirty="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CST Activity</a:t>
            </a:r>
            <a:endParaRPr lang="en-US" dirty="0"/>
          </a:p>
        </p:txBody>
      </p:sp>
      <p:sp>
        <p:nvSpPr>
          <p:cNvPr id="3" name="Content Placeholder 2"/>
          <p:cNvSpPr>
            <a:spLocks noGrp="1"/>
          </p:cNvSpPr>
          <p:nvPr>
            <p:ph sz="half" idx="1"/>
          </p:nvPr>
        </p:nvSpPr>
        <p:spPr>
          <a:ln>
            <a:solidFill>
              <a:schemeClr val="tx2">
                <a:lumMod val="60000"/>
                <a:lumOff val="40000"/>
              </a:schemeClr>
            </a:solidFill>
          </a:ln>
        </p:spPr>
        <p:txBody>
          <a:bodyPr>
            <a:normAutofit/>
          </a:bodyPr>
          <a:lstStyle/>
          <a:p>
            <a:pPr algn="ctr">
              <a:buNone/>
            </a:pPr>
            <a:r>
              <a:rPr lang="en-US" i="1" u="sng" dirty="0" smtClean="0"/>
              <a:t>Timeline</a:t>
            </a:r>
            <a:r>
              <a:rPr lang="en-US" dirty="0" smtClean="0"/>
              <a:t> </a:t>
            </a:r>
          </a:p>
          <a:p>
            <a:r>
              <a:rPr lang="en-US" dirty="0" smtClean="0"/>
              <a:t>Description of events from 1891 to </a:t>
            </a:r>
            <a:r>
              <a:rPr lang="en-US" dirty="0" smtClean="0"/>
              <a:t>2009</a:t>
            </a:r>
          </a:p>
          <a:p>
            <a:pPr>
              <a:buNone/>
            </a:pPr>
            <a:endParaRPr lang="en-US" dirty="0" smtClean="0"/>
          </a:p>
          <a:p>
            <a:pPr>
              <a:buNone/>
            </a:pPr>
            <a:r>
              <a:rPr lang="en-US" dirty="0" smtClean="0"/>
              <a:t>Website Link:</a:t>
            </a:r>
            <a:endParaRPr lang="en-US" dirty="0"/>
          </a:p>
          <a:p>
            <a:pPr>
              <a:buNone/>
            </a:pPr>
            <a:r>
              <a:rPr lang="en-US" sz="2200" dirty="0" smtClean="0">
                <a:hlinkClick r:id="rId3"/>
              </a:rPr>
              <a:t>http://www.usccb.org/beliefs-and-teachings/what-we-believe/catholic-social-teaching/timeline-activity.cfm</a:t>
            </a:r>
            <a:endParaRPr lang="en-US" sz="2200" dirty="0" smtClean="0"/>
          </a:p>
        </p:txBody>
      </p:sp>
      <p:sp>
        <p:nvSpPr>
          <p:cNvPr id="4" name="Content Placeholder 3"/>
          <p:cNvSpPr>
            <a:spLocks noGrp="1"/>
          </p:cNvSpPr>
          <p:nvPr>
            <p:ph sz="half" idx="2"/>
          </p:nvPr>
        </p:nvSpPr>
        <p:spPr>
          <a:ln>
            <a:solidFill>
              <a:schemeClr val="tx2">
                <a:lumMod val="60000"/>
                <a:lumOff val="40000"/>
              </a:schemeClr>
            </a:solidFill>
          </a:ln>
        </p:spPr>
        <p:txBody>
          <a:bodyPr>
            <a:normAutofit/>
          </a:bodyPr>
          <a:lstStyle/>
          <a:p>
            <a:pPr algn="ctr">
              <a:buNone/>
            </a:pPr>
            <a:r>
              <a:rPr lang="en-US" u="sng" dirty="0" smtClean="0"/>
              <a:t>Papal, Conciliar, &amp; Episcopal Documents</a:t>
            </a:r>
          </a:p>
          <a:p>
            <a:r>
              <a:rPr lang="en-US" dirty="0" smtClean="0"/>
              <a:t>Description of documents from Rerum Novarum</a:t>
            </a:r>
            <a:r>
              <a:rPr lang="en-US" dirty="0"/>
              <a:t> </a:t>
            </a:r>
            <a:r>
              <a:rPr lang="en-US" dirty="0" smtClean="0"/>
              <a:t>to Caritas In Veritate </a:t>
            </a:r>
            <a:endParaRPr lang="en-US" dirty="0"/>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sz="2200" b="1" dirty="0" smtClean="0"/>
              <a:t/>
            </a:r>
            <a:br>
              <a:rPr lang="en-US" sz="2200" b="1" dirty="0" smtClean="0"/>
            </a:br>
            <a:r>
              <a:rPr lang="en-US" sz="2200" b="1" dirty="0" smtClean="0"/>
              <a:t/>
            </a:r>
            <a:br>
              <a:rPr lang="en-US" sz="2200" b="1" dirty="0" smtClean="0"/>
            </a:br>
            <a:r>
              <a:rPr lang="en-US" sz="2200" b="1" dirty="0" smtClean="0"/>
              <a:t/>
            </a:r>
            <a:br>
              <a:rPr lang="en-US" sz="2200" b="1" dirty="0" smtClean="0"/>
            </a:br>
            <a:r>
              <a:rPr lang="en-US" sz="2200" b="1" dirty="0" smtClean="0"/>
              <a:t/>
            </a:r>
            <a:br>
              <a:rPr lang="en-US" sz="2200" b="1" dirty="0" smtClean="0"/>
            </a:br>
            <a:r>
              <a:rPr lang="en-US" sz="2200" b="1" dirty="0" smtClean="0"/>
              <a:t/>
            </a:r>
            <a:br>
              <a:rPr lang="en-US" sz="2200" b="1" dirty="0" smtClean="0"/>
            </a:br>
            <a:r>
              <a:rPr lang="en-US" sz="2200" b="1" dirty="0" smtClean="0"/>
              <a:t/>
            </a:r>
            <a:br>
              <a:rPr lang="en-US" sz="2200" b="1" dirty="0" smtClean="0"/>
            </a:br>
            <a:r>
              <a:rPr lang="en-US" sz="2200" b="1" dirty="0" smtClean="0"/>
              <a:t>Catholic Social Teaching Timeline Activity</a:t>
            </a:r>
            <a:br>
              <a:rPr lang="en-US" sz="2200" b="1" dirty="0" smtClean="0"/>
            </a:br>
            <a:r>
              <a:rPr lang="en-US" sz="2200" b="1" dirty="0" smtClean="0"/>
              <a:t>Answer Key</a:t>
            </a:r>
            <a:br>
              <a:rPr lang="en-US" sz="2200" b="1" dirty="0" smtClean="0"/>
            </a:br>
            <a:endParaRPr lang="en-US" sz="2200" dirty="0"/>
          </a:p>
        </p:txBody>
      </p:sp>
      <p:sp>
        <p:nvSpPr>
          <p:cNvPr id="4" name="Content Placeholder 3"/>
          <p:cNvSpPr>
            <a:spLocks noGrp="1"/>
          </p:cNvSpPr>
          <p:nvPr>
            <p:ph idx="1"/>
          </p:nvPr>
        </p:nvSpPr>
        <p:spPr/>
        <p:txBody>
          <a:bodyPr>
            <a:noAutofit/>
          </a:bodyPr>
          <a:lstStyle/>
          <a:p>
            <a:r>
              <a:rPr lang="en-US" sz="2000" b="1" dirty="0" smtClean="0"/>
              <a:t>1891 ‐ </a:t>
            </a:r>
            <a:r>
              <a:rPr lang="en-US" sz="2000" b="1" i="1" dirty="0" smtClean="0"/>
              <a:t>On the Condition of Labor (</a:t>
            </a:r>
            <a:r>
              <a:rPr lang="en-US" sz="2000" b="1" i="1" dirty="0" err="1" smtClean="0"/>
              <a:t>Rerum</a:t>
            </a:r>
            <a:r>
              <a:rPr lang="en-US" sz="2000" b="1" i="1" dirty="0" smtClean="0"/>
              <a:t> </a:t>
            </a:r>
            <a:r>
              <a:rPr lang="en-US" sz="2000" b="1" i="1" dirty="0" err="1" smtClean="0"/>
              <a:t>Novarum</a:t>
            </a:r>
            <a:r>
              <a:rPr lang="en-US" sz="2000" b="1" i="1" dirty="0" smtClean="0"/>
              <a:t>), Pope Leo XIII</a:t>
            </a:r>
          </a:p>
          <a:p>
            <a:r>
              <a:rPr lang="en-US" sz="2000" b="1" dirty="0" smtClean="0"/>
              <a:t>1931 ‐ </a:t>
            </a:r>
            <a:r>
              <a:rPr lang="en-US" sz="2000" b="1" i="1" dirty="0" smtClean="0"/>
              <a:t>On Reconstructing the Social Order (</a:t>
            </a:r>
            <a:r>
              <a:rPr lang="en-US" sz="2000" b="1" i="1" dirty="0" err="1" smtClean="0"/>
              <a:t>Quadragesimo</a:t>
            </a:r>
            <a:r>
              <a:rPr lang="en-US" sz="2000" b="1" i="1" dirty="0" smtClean="0"/>
              <a:t> Anno), Pope Pius XI</a:t>
            </a:r>
          </a:p>
          <a:p>
            <a:r>
              <a:rPr lang="en-US" sz="2000" b="1" dirty="0" smtClean="0"/>
              <a:t>1961 ‐ </a:t>
            </a:r>
            <a:r>
              <a:rPr lang="en-US" sz="2000" b="1" i="1" dirty="0" smtClean="0"/>
              <a:t>On Christianity and Social Progress (Mater et </a:t>
            </a:r>
            <a:r>
              <a:rPr lang="en-US" sz="2000" b="1" i="1" dirty="0" err="1" smtClean="0"/>
              <a:t>Magistra</a:t>
            </a:r>
            <a:r>
              <a:rPr lang="en-US" sz="2000" b="1" i="1" dirty="0" smtClean="0"/>
              <a:t>), Pope John XXIII</a:t>
            </a:r>
          </a:p>
          <a:p>
            <a:r>
              <a:rPr lang="en-US" sz="2000" b="1" dirty="0" smtClean="0"/>
              <a:t>1963 ‐ </a:t>
            </a:r>
            <a:r>
              <a:rPr lang="en-US" sz="2000" b="1" i="1" dirty="0" smtClean="0"/>
              <a:t>Peace on Earth (</a:t>
            </a:r>
            <a:r>
              <a:rPr lang="en-US" sz="2000" b="1" i="1" dirty="0" err="1" smtClean="0"/>
              <a:t>Pacem</a:t>
            </a:r>
            <a:r>
              <a:rPr lang="en-US" sz="2000" b="1" i="1" dirty="0" smtClean="0"/>
              <a:t> in </a:t>
            </a:r>
            <a:r>
              <a:rPr lang="en-US" sz="2000" b="1" i="1" dirty="0" err="1" smtClean="0"/>
              <a:t>Terris</a:t>
            </a:r>
            <a:r>
              <a:rPr lang="en-US" sz="2000" b="1" i="1" dirty="0" smtClean="0"/>
              <a:t>), Pope John XXIII</a:t>
            </a:r>
          </a:p>
          <a:p>
            <a:r>
              <a:rPr lang="en-US" sz="2000" b="1" dirty="0" smtClean="0"/>
              <a:t>1965 ‐ </a:t>
            </a:r>
            <a:r>
              <a:rPr lang="en-US" sz="2000" b="1" i="1" dirty="0" smtClean="0"/>
              <a:t>The Church in the Modern World (</a:t>
            </a:r>
            <a:r>
              <a:rPr lang="en-US" sz="2000" b="1" i="1" dirty="0" err="1" smtClean="0"/>
              <a:t>Gaudium</a:t>
            </a:r>
            <a:r>
              <a:rPr lang="en-US" sz="2000" b="1" i="1" dirty="0" smtClean="0"/>
              <a:t> et </a:t>
            </a:r>
            <a:r>
              <a:rPr lang="en-US" sz="2000" b="1" i="1" dirty="0" err="1" smtClean="0"/>
              <a:t>Spes</a:t>
            </a:r>
            <a:r>
              <a:rPr lang="en-US" sz="2000" b="1" i="1" dirty="0" smtClean="0"/>
              <a:t>), Second Vatican Council</a:t>
            </a:r>
          </a:p>
          <a:p>
            <a:r>
              <a:rPr lang="en-US" sz="2000" b="1" dirty="0" smtClean="0"/>
              <a:t>1965 ‐ </a:t>
            </a:r>
            <a:r>
              <a:rPr lang="en-US" sz="2000" b="1" i="1" dirty="0" smtClean="0"/>
              <a:t>Declaration on Religious Freedom (</a:t>
            </a:r>
            <a:r>
              <a:rPr lang="en-US" sz="2000" b="1" i="1" dirty="0" err="1" smtClean="0"/>
              <a:t>Dignitatis</a:t>
            </a:r>
            <a:r>
              <a:rPr lang="en-US" sz="2000" b="1" i="1" dirty="0" smtClean="0"/>
              <a:t> </a:t>
            </a:r>
            <a:r>
              <a:rPr lang="en-US" sz="2000" b="1" i="1" dirty="0" err="1" smtClean="0"/>
              <a:t>Humanae</a:t>
            </a:r>
            <a:r>
              <a:rPr lang="en-US" sz="2000" b="1" i="1" dirty="0" smtClean="0"/>
              <a:t>), Second Vatican Council</a:t>
            </a:r>
          </a:p>
          <a:p>
            <a:r>
              <a:rPr lang="en-US" sz="2000" b="1" dirty="0" smtClean="0"/>
              <a:t>1967 ‐ </a:t>
            </a:r>
            <a:r>
              <a:rPr lang="en-US" sz="2000" b="1" i="1" dirty="0" smtClean="0"/>
              <a:t>On the Development of Peoples (</a:t>
            </a:r>
            <a:r>
              <a:rPr lang="en-US" sz="2000" b="1" i="1" dirty="0" err="1" smtClean="0"/>
              <a:t>Populorum</a:t>
            </a:r>
            <a:r>
              <a:rPr lang="en-US" sz="2000" b="1" i="1" dirty="0" smtClean="0"/>
              <a:t> </a:t>
            </a:r>
            <a:r>
              <a:rPr lang="en-US" sz="2000" b="1" i="1" dirty="0" err="1" smtClean="0"/>
              <a:t>Progressio</a:t>
            </a:r>
            <a:r>
              <a:rPr lang="en-US" sz="2000" b="1" i="1" dirty="0" smtClean="0"/>
              <a:t>), Pope Paul VI</a:t>
            </a:r>
          </a:p>
          <a:p>
            <a:r>
              <a:rPr lang="en-US" sz="2000" b="1" dirty="0" smtClean="0"/>
              <a:t>1971 ‐ </a:t>
            </a:r>
            <a:r>
              <a:rPr lang="en-US" sz="2000" b="1" i="1" dirty="0" smtClean="0"/>
              <a:t>A Call to Action (</a:t>
            </a:r>
            <a:r>
              <a:rPr lang="en-US" sz="2000" b="1" i="1" dirty="0" err="1" smtClean="0"/>
              <a:t>Octogesima</a:t>
            </a:r>
            <a:r>
              <a:rPr lang="en-US" sz="2000" b="1" i="1" dirty="0" smtClean="0"/>
              <a:t> </a:t>
            </a:r>
            <a:r>
              <a:rPr lang="en-US" sz="2000" b="1" i="1" dirty="0" err="1" smtClean="0"/>
              <a:t>Adveniens</a:t>
            </a:r>
            <a:r>
              <a:rPr lang="en-US" sz="2000" b="1" i="1" dirty="0" smtClean="0"/>
              <a:t>), Pope Paul VI</a:t>
            </a:r>
          </a:p>
          <a:p>
            <a:r>
              <a:rPr lang="en-US" sz="2000" b="1" dirty="0" smtClean="0"/>
              <a:t>1971 ‐ </a:t>
            </a:r>
            <a:r>
              <a:rPr lang="en-US" sz="2000" b="1" i="1" dirty="0" smtClean="0"/>
              <a:t>Justice in the World (</a:t>
            </a:r>
            <a:r>
              <a:rPr lang="en-US" sz="2000" b="1" i="1" dirty="0" err="1" smtClean="0"/>
              <a:t>Justitia</a:t>
            </a:r>
            <a:r>
              <a:rPr lang="en-US" sz="2000" b="1" i="1" dirty="0" smtClean="0"/>
              <a:t> in </a:t>
            </a:r>
            <a:r>
              <a:rPr lang="en-US" sz="2000" b="1" i="1" dirty="0" err="1" smtClean="0"/>
              <a:t>Mundo</a:t>
            </a:r>
            <a:r>
              <a:rPr lang="en-US" sz="2000" b="1" i="1" dirty="0" smtClean="0"/>
              <a:t>), Synod of Bishops</a:t>
            </a:r>
          </a:p>
        </p:txBody>
      </p:sp>
    </p:spTree>
  </p:cSld>
  <p:clrMapOvr>
    <a:masterClrMapping/>
  </p:clrMapOvr>
  <p:transition spd="slow">
    <p:wipe dir="d"/>
    <p:sndAc>
      <p:stSnd>
        <p:snd r:embed="rId2" name="drumroll.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000" b="1" dirty="0" smtClean="0"/>
              <a:t>Catholic Social Teaching Timeline Activity</a:t>
            </a:r>
            <a:br>
              <a:rPr lang="en-US" sz="2000" b="1" dirty="0" smtClean="0"/>
            </a:br>
            <a:r>
              <a:rPr lang="en-US" sz="2000" b="1" dirty="0" smtClean="0"/>
              <a:t>Answer Key</a:t>
            </a:r>
            <a:endParaRPr lang="en-US" sz="2000" b="1" dirty="0"/>
          </a:p>
        </p:txBody>
      </p:sp>
      <p:sp>
        <p:nvSpPr>
          <p:cNvPr id="3" name="Content Placeholder 2"/>
          <p:cNvSpPr>
            <a:spLocks noGrp="1"/>
          </p:cNvSpPr>
          <p:nvPr>
            <p:ph idx="1"/>
          </p:nvPr>
        </p:nvSpPr>
        <p:spPr/>
        <p:txBody>
          <a:bodyPr>
            <a:normAutofit/>
          </a:bodyPr>
          <a:lstStyle/>
          <a:p>
            <a:r>
              <a:rPr lang="en-US" sz="2000" b="1" dirty="0" smtClean="0"/>
              <a:t>1975 ‐ </a:t>
            </a:r>
            <a:r>
              <a:rPr lang="en-US" sz="2000" b="1" i="1" dirty="0" smtClean="0"/>
              <a:t>On Evangelization in the Modern World (</a:t>
            </a:r>
            <a:r>
              <a:rPr lang="en-US" sz="2000" b="1" i="1" dirty="0" err="1" smtClean="0"/>
              <a:t>Evangelii</a:t>
            </a:r>
            <a:r>
              <a:rPr lang="en-US" sz="2000" b="1" i="1" dirty="0" smtClean="0"/>
              <a:t> </a:t>
            </a:r>
            <a:r>
              <a:rPr lang="en-US" sz="2000" b="1" i="1" dirty="0" err="1" smtClean="0"/>
              <a:t>Nutiandi</a:t>
            </a:r>
            <a:r>
              <a:rPr lang="en-US" sz="2000" b="1" i="1" dirty="0" smtClean="0"/>
              <a:t>), Pope Paul VI</a:t>
            </a:r>
            <a:endParaRPr lang="en-US" sz="2000" b="1" dirty="0" smtClean="0"/>
          </a:p>
          <a:p>
            <a:r>
              <a:rPr lang="en-US" sz="2000" b="1" dirty="0" smtClean="0"/>
              <a:t>1979 ‐ </a:t>
            </a:r>
            <a:r>
              <a:rPr lang="en-US" sz="2000" b="1" i="1" dirty="0" smtClean="0"/>
              <a:t>Redeemer of Man (</a:t>
            </a:r>
            <a:r>
              <a:rPr lang="en-US" sz="2000" b="1" i="1" dirty="0" err="1" smtClean="0"/>
              <a:t>Redemptor</a:t>
            </a:r>
            <a:r>
              <a:rPr lang="en-US" sz="2000" b="1" i="1" dirty="0" smtClean="0"/>
              <a:t> </a:t>
            </a:r>
            <a:r>
              <a:rPr lang="en-US" sz="2000" b="1" i="1" dirty="0" err="1" smtClean="0"/>
              <a:t>Hominis</a:t>
            </a:r>
            <a:r>
              <a:rPr lang="en-US" sz="2000" b="1" i="1" dirty="0" smtClean="0"/>
              <a:t>), Pope John Paul II</a:t>
            </a:r>
          </a:p>
          <a:p>
            <a:r>
              <a:rPr lang="en-US" sz="2000" b="1" dirty="0" smtClean="0"/>
              <a:t>1981 </a:t>
            </a:r>
            <a:r>
              <a:rPr lang="en-US" sz="2000" b="1" i="1" dirty="0" smtClean="0"/>
              <a:t>‐ On Human Work (</a:t>
            </a:r>
            <a:r>
              <a:rPr lang="en-US" sz="2000" b="1" i="1" dirty="0" err="1" smtClean="0"/>
              <a:t>Laborem</a:t>
            </a:r>
            <a:r>
              <a:rPr lang="en-US" sz="2000" b="1" i="1" dirty="0" smtClean="0"/>
              <a:t> </a:t>
            </a:r>
            <a:r>
              <a:rPr lang="en-US" sz="2000" b="1" i="1" dirty="0" err="1" smtClean="0"/>
              <a:t>Exercens</a:t>
            </a:r>
            <a:r>
              <a:rPr lang="en-US" sz="2000" b="1" i="1" dirty="0" smtClean="0"/>
              <a:t>), Pope John Paul II</a:t>
            </a:r>
          </a:p>
          <a:p>
            <a:r>
              <a:rPr lang="en-US" sz="2000" b="1" dirty="0" smtClean="0"/>
              <a:t>1983 ‐ </a:t>
            </a:r>
            <a:r>
              <a:rPr lang="en-US" sz="2000" b="1" i="1" dirty="0" smtClean="0"/>
              <a:t>The Challenge of Peace, United States Catholic bishops</a:t>
            </a:r>
          </a:p>
          <a:p>
            <a:r>
              <a:rPr lang="en-US" sz="2000" b="1" dirty="0" smtClean="0"/>
              <a:t>1986 ‐ </a:t>
            </a:r>
            <a:r>
              <a:rPr lang="en-US" sz="2000" b="1" i="1" dirty="0" smtClean="0"/>
              <a:t>Economic Justice for All, United States Catholic bishops</a:t>
            </a:r>
          </a:p>
          <a:p>
            <a:r>
              <a:rPr lang="fr-FR" sz="2000" b="1" dirty="0" smtClean="0"/>
              <a:t>1987 </a:t>
            </a:r>
            <a:r>
              <a:rPr lang="fr-FR" sz="2000" b="1" i="1" dirty="0" smtClean="0"/>
              <a:t>‐ On Social </a:t>
            </a:r>
            <a:r>
              <a:rPr lang="fr-FR" sz="2000" b="1" i="1" dirty="0" err="1" smtClean="0"/>
              <a:t>Concern</a:t>
            </a:r>
            <a:r>
              <a:rPr lang="fr-FR" sz="2000" b="1" i="1" dirty="0" smtClean="0"/>
              <a:t> (</a:t>
            </a:r>
            <a:r>
              <a:rPr lang="fr-FR" sz="2000" b="1" i="1" dirty="0" err="1" smtClean="0"/>
              <a:t>Sollicitudo</a:t>
            </a:r>
            <a:r>
              <a:rPr lang="fr-FR" sz="2000" b="1" i="1" dirty="0" smtClean="0"/>
              <a:t> </a:t>
            </a:r>
            <a:r>
              <a:rPr lang="fr-FR" sz="2000" b="1" i="1" dirty="0" err="1" smtClean="0"/>
              <a:t>Rei</a:t>
            </a:r>
            <a:r>
              <a:rPr lang="fr-FR" sz="2000" b="1" i="1" dirty="0" smtClean="0"/>
              <a:t> </a:t>
            </a:r>
            <a:r>
              <a:rPr lang="fr-FR" sz="2000" b="1" i="1" dirty="0" err="1" smtClean="0"/>
              <a:t>Socialis</a:t>
            </a:r>
            <a:r>
              <a:rPr lang="fr-FR" sz="2000" b="1" i="1" dirty="0" smtClean="0"/>
              <a:t>), Pope John Paul II</a:t>
            </a:r>
          </a:p>
          <a:p>
            <a:r>
              <a:rPr lang="en-US" sz="2000" b="1" dirty="0" smtClean="0"/>
              <a:t>1991 </a:t>
            </a:r>
            <a:r>
              <a:rPr lang="en-US" sz="2000" b="1" i="1" dirty="0" smtClean="0"/>
              <a:t>‐ On the Hundredth Year (</a:t>
            </a:r>
            <a:r>
              <a:rPr lang="en-US" sz="2000" b="1" i="1" dirty="0" err="1" smtClean="0"/>
              <a:t>Centesimus</a:t>
            </a:r>
            <a:r>
              <a:rPr lang="en-US" sz="2000" b="1" i="1" dirty="0" smtClean="0"/>
              <a:t> </a:t>
            </a:r>
            <a:r>
              <a:rPr lang="en-US" sz="2000" b="1" i="1" dirty="0" err="1" smtClean="0"/>
              <a:t>Annus</a:t>
            </a:r>
            <a:r>
              <a:rPr lang="en-US" sz="2000" b="1" i="1" dirty="0" smtClean="0"/>
              <a:t>), Pope John Paul II</a:t>
            </a:r>
          </a:p>
          <a:p>
            <a:r>
              <a:rPr lang="en-US" sz="2000" b="1" dirty="0" smtClean="0"/>
              <a:t>1995 ‐ </a:t>
            </a:r>
            <a:r>
              <a:rPr lang="en-US" sz="2000" b="1" i="1" dirty="0" smtClean="0"/>
              <a:t>The Gospel of Life (</a:t>
            </a:r>
            <a:r>
              <a:rPr lang="en-US" sz="2000" b="1" i="1" dirty="0" err="1" smtClean="0"/>
              <a:t>Evangelium</a:t>
            </a:r>
            <a:r>
              <a:rPr lang="en-US" sz="2000" b="1" i="1" dirty="0" smtClean="0"/>
              <a:t> Vitae), Pope John Paul II</a:t>
            </a:r>
          </a:p>
          <a:p>
            <a:r>
              <a:rPr lang="en-US" sz="2000" b="1" dirty="0" smtClean="0"/>
              <a:t>2004 ‐ </a:t>
            </a:r>
            <a:r>
              <a:rPr lang="en-US" sz="2000" b="1" i="1" dirty="0" smtClean="0"/>
              <a:t>God is Love (Deus Caritas </a:t>
            </a:r>
            <a:r>
              <a:rPr lang="en-US" sz="2000" b="1" i="1" dirty="0" err="1" smtClean="0"/>
              <a:t>Est</a:t>
            </a:r>
            <a:r>
              <a:rPr lang="en-US" sz="2000" b="1" i="1" dirty="0" smtClean="0"/>
              <a:t>), Pope Benedict XVI</a:t>
            </a:r>
          </a:p>
          <a:p>
            <a:r>
              <a:rPr lang="en-US" sz="2000" b="1" dirty="0" smtClean="0"/>
              <a:t>2009 ‐ </a:t>
            </a:r>
            <a:r>
              <a:rPr lang="en-US" sz="2000" b="1" i="1" dirty="0" smtClean="0"/>
              <a:t>Charity in Truth (Caritas in </a:t>
            </a:r>
            <a:r>
              <a:rPr lang="en-US" sz="2000" b="1" i="1" dirty="0" err="1" smtClean="0"/>
              <a:t>Veritate</a:t>
            </a:r>
            <a:r>
              <a:rPr lang="en-US" sz="2000" b="1" i="1" dirty="0" smtClean="0"/>
              <a:t>), Pope Benedict XVI</a:t>
            </a:r>
            <a:endParaRPr lang="en-US" sz="2000" b="1" dirty="0" smtClean="0"/>
          </a:p>
          <a:p>
            <a:endParaRPr lang="en-US" sz="2000" dirty="0"/>
          </a:p>
        </p:txBody>
      </p:sp>
    </p:spTree>
  </p:cSld>
  <p:clrMapOvr>
    <a:masterClrMapping/>
  </p:clrMapOvr>
  <p:transition>
    <p:wipe dir="d"/>
    <p:sndAc>
      <p:stSnd>
        <p:snd r:embed="rId2" name="drumroll.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2164</TotalTime>
  <Words>1654</Words>
  <Application>Microsoft Office PowerPoint</Application>
  <PresentationFormat>On-screen Show (4:3)</PresentationFormat>
  <Paragraphs>158</Paragraphs>
  <Slides>18</Slides>
  <Notes>9</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Foundry</vt:lpstr>
      <vt:lpstr>The Social Teaching  of the Catholic Church</vt:lpstr>
      <vt:lpstr>2 Simple Questions</vt:lpstr>
      <vt:lpstr>1- What is Catholic Social Teaching?</vt:lpstr>
      <vt:lpstr>What is Catholic Social Teaching? continued…</vt:lpstr>
      <vt:lpstr>2- Why does the Church have a social teaching?</vt:lpstr>
      <vt:lpstr>Why does the Church have a social teaching? continued…</vt:lpstr>
      <vt:lpstr>CST Activity</vt:lpstr>
      <vt:lpstr>      Catholic Social Teaching Timeline Activity Answer Key </vt:lpstr>
      <vt:lpstr>Catholic Social Teaching Timeline Activity Answer Key</vt:lpstr>
      <vt:lpstr>Themes</vt:lpstr>
      <vt:lpstr>Themes</vt:lpstr>
      <vt:lpstr>Themes</vt:lpstr>
      <vt:lpstr>Themes</vt:lpstr>
      <vt:lpstr>Themes </vt:lpstr>
      <vt:lpstr>Themes</vt:lpstr>
      <vt:lpstr>Fortnight for Freedom: Freedom to Serve</vt:lpstr>
      <vt:lpstr>Call to Action</vt:lpstr>
      <vt:lpstr> Madonna of the Streets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Social Teaching  of the Catholic Church</dc:title>
  <dc:creator>JohnL</dc:creator>
  <cp:lastModifiedBy>JohnL</cp:lastModifiedBy>
  <cp:revision>24</cp:revision>
  <dcterms:created xsi:type="dcterms:W3CDTF">2014-06-23T15:55:34Z</dcterms:created>
  <dcterms:modified xsi:type="dcterms:W3CDTF">2014-06-30T15:08:04Z</dcterms:modified>
</cp:coreProperties>
</file>